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819" r:id="rId3"/>
    <p:sldId id="821" r:id="rId4"/>
    <p:sldId id="815" r:id="rId5"/>
    <p:sldId id="818" r:id="rId6"/>
    <p:sldId id="812" r:id="rId7"/>
    <p:sldId id="813" r:id="rId8"/>
    <p:sldId id="822" r:id="rId9"/>
    <p:sldId id="833" r:id="rId10"/>
    <p:sldId id="835" r:id="rId11"/>
    <p:sldId id="836" r:id="rId12"/>
    <p:sldId id="861" r:id="rId13"/>
    <p:sldId id="837" r:id="rId14"/>
    <p:sldId id="839" r:id="rId15"/>
    <p:sldId id="828" r:id="rId16"/>
    <p:sldId id="840" r:id="rId17"/>
    <p:sldId id="841" r:id="rId18"/>
    <p:sldId id="832" r:id="rId19"/>
    <p:sldId id="842" r:id="rId20"/>
    <p:sldId id="830" r:id="rId21"/>
    <p:sldId id="831" r:id="rId22"/>
    <p:sldId id="843" r:id="rId23"/>
    <p:sldId id="844" r:id="rId24"/>
    <p:sldId id="849" r:id="rId25"/>
    <p:sldId id="850" r:id="rId26"/>
    <p:sldId id="824" r:id="rId27"/>
    <p:sldId id="825" r:id="rId28"/>
    <p:sldId id="879" r:id="rId29"/>
    <p:sldId id="880" r:id="rId30"/>
    <p:sldId id="869" r:id="rId31"/>
    <p:sldId id="868" r:id="rId32"/>
    <p:sldId id="882" r:id="rId33"/>
    <p:sldId id="734" r:id="rId34"/>
    <p:sldId id="531" r:id="rId35"/>
    <p:sldId id="533" r:id="rId36"/>
    <p:sldId id="871" r:id="rId37"/>
    <p:sldId id="872" r:id="rId38"/>
    <p:sldId id="873" r:id="rId39"/>
    <p:sldId id="874" r:id="rId40"/>
    <p:sldId id="875" r:id="rId41"/>
    <p:sldId id="876" r:id="rId42"/>
    <p:sldId id="877" r:id="rId43"/>
    <p:sldId id="862" r:id="rId44"/>
    <p:sldId id="863" r:id="rId45"/>
    <p:sldId id="864" r:id="rId46"/>
    <p:sldId id="865" r:id="rId47"/>
    <p:sldId id="866" r:id="rId48"/>
    <p:sldId id="867" r:id="rId49"/>
    <p:sldId id="883" r:id="rId50"/>
    <p:sldId id="878" r:id="rId51"/>
    <p:sldId id="881" r:id="rId52"/>
    <p:sldId id="889" r:id="rId53"/>
    <p:sldId id="860" r:id="rId54"/>
    <p:sldId id="406" r:id="rId55"/>
    <p:sldId id="887" r:id="rId56"/>
    <p:sldId id="888" r:id="rId57"/>
    <p:sldId id="744" r:id="rId58"/>
    <p:sldId id="745" r:id="rId59"/>
    <p:sldId id="746" r:id="rId60"/>
    <p:sldId id="747" r:id="rId61"/>
    <p:sldId id="760" r:id="rId62"/>
    <p:sldId id="78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C486A9-23FC-5D4E-A25E-C5B4372DF119}">
          <p14:sldIdLst>
            <p14:sldId id="256"/>
            <p14:sldId id="819"/>
            <p14:sldId id="821"/>
            <p14:sldId id="815"/>
            <p14:sldId id="818"/>
            <p14:sldId id="812"/>
            <p14:sldId id="813"/>
            <p14:sldId id="822"/>
            <p14:sldId id="833"/>
            <p14:sldId id="835"/>
            <p14:sldId id="836"/>
            <p14:sldId id="861"/>
            <p14:sldId id="837"/>
            <p14:sldId id="839"/>
            <p14:sldId id="828"/>
            <p14:sldId id="840"/>
            <p14:sldId id="841"/>
            <p14:sldId id="832"/>
            <p14:sldId id="842"/>
            <p14:sldId id="830"/>
            <p14:sldId id="831"/>
            <p14:sldId id="843"/>
            <p14:sldId id="844"/>
            <p14:sldId id="849"/>
            <p14:sldId id="850"/>
            <p14:sldId id="824"/>
            <p14:sldId id="825"/>
            <p14:sldId id="879"/>
            <p14:sldId id="880"/>
            <p14:sldId id="869"/>
            <p14:sldId id="868"/>
            <p14:sldId id="882"/>
            <p14:sldId id="734"/>
            <p14:sldId id="531"/>
            <p14:sldId id="533"/>
            <p14:sldId id="871"/>
            <p14:sldId id="872"/>
            <p14:sldId id="873"/>
            <p14:sldId id="874"/>
            <p14:sldId id="875"/>
            <p14:sldId id="876"/>
            <p14:sldId id="877"/>
            <p14:sldId id="862"/>
            <p14:sldId id="863"/>
            <p14:sldId id="864"/>
            <p14:sldId id="865"/>
            <p14:sldId id="866"/>
            <p14:sldId id="867"/>
            <p14:sldId id="883"/>
            <p14:sldId id="878"/>
            <p14:sldId id="881"/>
            <p14:sldId id="889"/>
            <p14:sldId id="860"/>
            <p14:sldId id="406"/>
            <p14:sldId id="887"/>
            <p14:sldId id="888"/>
            <p14:sldId id="744"/>
            <p14:sldId id="745"/>
            <p14:sldId id="746"/>
            <p14:sldId id="747"/>
            <p14:sldId id="760"/>
            <p14:sldId id="7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44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23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sueblackwell:Desktop:150506-PD-1%20CTLA-4:150506-PD-1%20CTLA-4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sueblackwell:Desktop:150506-PD-1%20CTLA-4:150506-PD-1%20CTLA-4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rthurkrieg:Documents:Checkmate%20internal%20:150417-Donor2-IFNa-ELISA%20(1)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50 ug/mL</c:v>
                </c:pt>
              </c:strCache>
            </c:strRef>
          </c:tx>
          <c:invertIfNegative val="0"/>
          <c:cat>
            <c:strRef>
              <c:f>Sheet1!$F$6:$F$10</c:f>
              <c:strCache>
                <c:ptCount val="5"/>
                <c:pt idx="0">
                  <c:v>2006</c:v>
                </c:pt>
                <c:pt idx="1">
                  <c:v>2336b</c:v>
                </c:pt>
                <c:pt idx="2">
                  <c:v>SD101</c:v>
                </c:pt>
                <c:pt idx="3">
                  <c:v>PBS</c:v>
                </c:pt>
                <c:pt idx="4">
                  <c:v>TE</c:v>
                </c:pt>
              </c:strCache>
            </c:strRef>
          </c:cat>
          <c:val>
            <c:numRef>
              <c:f>Sheet1!$G$6:$G$10</c:f>
              <c:numCache>
                <c:formatCode>General</c:formatCode>
                <c:ptCount val="5"/>
                <c:pt idx="0">
                  <c:v>31.9</c:v>
                </c:pt>
                <c:pt idx="1">
                  <c:v>41.4</c:v>
                </c:pt>
                <c:pt idx="2">
                  <c:v>37.9</c:v>
                </c:pt>
                <c:pt idx="3">
                  <c:v>19.1</c:v>
                </c:pt>
                <c:pt idx="4">
                  <c:v>18.4</c:v>
                </c:pt>
              </c:numCache>
            </c:numRef>
          </c:val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1 ug/mL</c:v>
                </c:pt>
              </c:strCache>
            </c:strRef>
          </c:tx>
          <c:invertIfNegative val="0"/>
          <c:cat>
            <c:strRef>
              <c:f>Sheet1!$F$6:$F$10</c:f>
              <c:strCache>
                <c:ptCount val="5"/>
                <c:pt idx="0">
                  <c:v>2006</c:v>
                </c:pt>
                <c:pt idx="1">
                  <c:v>2336b</c:v>
                </c:pt>
                <c:pt idx="2">
                  <c:v>SD101</c:v>
                </c:pt>
                <c:pt idx="3">
                  <c:v>PBS</c:v>
                </c:pt>
                <c:pt idx="4">
                  <c:v>TE</c:v>
                </c:pt>
              </c:strCache>
            </c:strRef>
          </c:cat>
          <c:val>
            <c:numRef>
              <c:f>Sheet1!$H$6:$H$10</c:f>
              <c:numCache>
                <c:formatCode>General</c:formatCode>
                <c:ptCount val="5"/>
                <c:pt idx="0">
                  <c:v>22.1</c:v>
                </c:pt>
                <c:pt idx="1">
                  <c:v>21.7</c:v>
                </c:pt>
                <c:pt idx="2">
                  <c:v>23.7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6280376"/>
        <c:axId val="2096283432"/>
      </c:barChart>
      <c:catAx>
        <c:axId val="209628037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 i="0"/>
            </a:pPr>
            <a:endParaRPr lang="en-US"/>
          </a:p>
        </c:txPr>
        <c:crossAx val="2096283432"/>
        <c:crosses val="autoZero"/>
        <c:auto val="1"/>
        <c:lblAlgn val="ctr"/>
        <c:lblOffset val="100"/>
        <c:noMultiLvlLbl val="0"/>
      </c:catAx>
      <c:valAx>
        <c:axId val="20962834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PD-1 MFI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9628037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b="1" i="0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Sheet1!$G$16</c:f>
              <c:strCache>
                <c:ptCount val="1"/>
                <c:pt idx="0">
                  <c:v>50 ug/mL</c:v>
                </c:pt>
              </c:strCache>
            </c:strRef>
          </c:tx>
          <c:invertIfNegative val="0"/>
          <c:cat>
            <c:strRef>
              <c:f>Sheet1!$F$17:$F$21</c:f>
              <c:strCache>
                <c:ptCount val="5"/>
                <c:pt idx="0">
                  <c:v>2006</c:v>
                </c:pt>
                <c:pt idx="1">
                  <c:v>2336b</c:v>
                </c:pt>
                <c:pt idx="2">
                  <c:v>SD101</c:v>
                </c:pt>
                <c:pt idx="3">
                  <c:v>PBS</c:v>
                </c:pt>
                <c:pt idx="4">
                  <c:v>TE</c:v>
                </c:pt>
              </c:strCache>
            </c:strRef>
          </c:cat>
          <c:val>
            <c:numRef>
              <c:f>Sheet1!$G$17:$G$21</c:f>
              <c:numCache>
                <c:formatCode>General</c:formatCode>
                <c:ptCount val="5"/>
                <c:pt idx="0">
                  <c:v>39.2</c:v>
                </c:pt>
                <c:pt idx="1">
                  <c:v>44.9</c:v>
                </c:pt>
                <c:pt idx="2">
                  <c:v>41.8</c:v>
                </c:pt>
                <c:pt idx="3">
                  <c:v>27.1</c:v>
                </c:pt>
                <c:pt idx="4">
                  <c:v>25.9</c:v>
                </c:pt>
              </c:numCache>
            </c:numRef>
          </c:val>
        </c:ser>
        <c:ser>
          <c:idx val="1"/>
          <c:order val="1"/>
          <c:tx>
            <c:strRef>
              <c:f>Sheet1!$H$16</c:f>
              <c:strCache>
                <c:ptCount val="1"/>
                <c:pt idx="0">
                  <c:v>1 ug/mL</c:v>
                </c:pt>
              </c:strCache>
            </c:strRef>
          </c:tx>
          <c:invertIfNegative val="0"/>
          <c:cat>
            <c:strRef>
              <c:f>Sheet1!$F$17:$F$21</c:f>
              <c:strCache>
                <c:ptCount val="5"/>
                <c:pt idx="0">
                  <c:v>2006</c:v>
                </c:pt>
                <c:pt idx="1">
                  <c:v>2336b</c:v>
                </c:pt>
                <c:pt idx="2">
                  <c:v>SD101</c:v>
                </c:pt>
                <c:pt idx="3">
                  <c:v>PBS</c:v>
                </c:pt>
                <c:pt idx="4">
                  <c:v>TE</c:v>
                </c:pt>
              </c:strCache>
            </c:strRef>
          </c:cat>
          <c:val>
            <c:numRef>
              <c:f>Sheet1!$H$17:$H$21</c:f>
              <c:numCache>
                <c:formatCode>General</c:formatCode>
                <c:ptCount val="5"/>
                <c:pt idx="0">
                  <c:v>27.6</c:v>
                </c:pt>
                <c:pt idx="1">
                  <c:v>31.3</c:v>
                </c:pt>
                <c:pt idx="2">
                  <c:v>31.6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713672"/>
        <c:axId val="2134474168"/>
      </c:barChart>
      <c:catAx>
        <c:axId val="21347136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b="1" i="0"/>
            </a:pPr>
            <a:endParaRPr lang="en-US"/>
          </a:p>
        </c:txPr>
        <c:crossAx val="2134474168"/>
        <c:crosses val="autoZero"/>
        <c:auto val="1"/>
        <c:lblAlgn val="ctr"/>
        <c:lblOffset val="100"/>
        <c:noMultiLvlLbl val="0"/>
      </c:catAx>
      <c:valAx>
        <c:axId val="2134474168"/>
        <c:scaling>
          <c:orientation val="minMax"/>
          <c:max val="45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PD-1 MFI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47136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b="1" i="0"/>
          </a:pPr>
          <a:endParaRPr lang="en-US"/>
        </a:p>
      </c:txPr>
    </c:legend>
    <c:plotVisOnly val="1"/>
    <c:dispBlanksAs val="gap"/>
    <c:showDLblsOverMax val="0"/>
  </c:chart>
  <c:spPr>
    <a:ln>
      <a:solidFill>
        <a:schemeClr val="tx1"/>
      </a:solidFill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IFNa ELISA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Sheet1!$D$87</c:f>
              <c:strCache>
                <c:ptCount val="1"/>
                <c:pt idx="0">
                  <c:v>5 ug/mL</c:v>
                </c:pt>
              </c:strCache>
            </c:strRef>
          </c:tx>
          <c:invertIfNegative val="0"/>
          <c:errBars>
            <c:errBarType val="plus"/>
            <c:errValType val="cust"/>
            <c:noEndCap val="0"/>
            <c:plus>
              <c:numRef>
                <c:f>Sheet1!$I$88:$I$95</c:f>
                <c:numCache>
                  <c:formatCode>General</c:formatCode>
                  <c:ptCount val="8"/>
                  <c:pt idx="0">
                    <c:v>0.0</c:v>
                  </c:pt>
                  <c:pt idx="1">
                    <c:v>28.29</c:v>
                  </c:pt>
                  <c:pt idx="2">
                    <c:v>0.0</c:v>
                  </c:pt>
                  <c:pt idx="3">
                    <c:v>92.41</c:v>
                  </c:pt>
                  <c:pt idx="4">
                    <c:v>31.99</c:v>
                  </c:pt>
                  <c:pt idx="5">
                    <c:v>191.3</c:v>
                  </c:pt>
                  <c:pt idx="6">
                    <c:v>208.1</c:v>
                  </c:pt>
                  <c:pt idx="7">
                    <c:v>115.4</c:v>
                  </c:pt>
                </c:numCache>
              </c:numRef>
            </c:plus>
          </c:errBars>
          <c:cat>
            <c:strRef>
              <c:f>Sheet1!$C$88:$C$95</c:f>
              <c:strCache>
                <c:ptCount val="8"/>
                <c:pt idx="0">
                  <c:v>PBS</c:v>
                </c:pt>
                <c:pt idx="1">
                  <c:v>2216</c:v>
                </c:pt>
                <c:pt idx="2">
                  <c:v>2006</c:v>
                </c:pt>
                <c:pt idx="3">
                  <c:v>SD-101</c:v>
                </c:pt>
                <c:pt idx="4">
                  <c:v>2329a</c:v>
                </c:pt>
                <c:pt idx="5">
                  <c:v>2336a</c:v>
                </c:pt>
                <c:pt idx="6">
                  <c:v>2336d</c:v>
                </c:pt>
                <c:pt idx="7">
                  <c:v>2336e</c:v>
                </c:pt>
              </c:strCache>
            </c:strRef>
          </c:cat>
          <c:val>
            <c:numRef>
              <c:f>Sheet1!$D$88:$D$95</c:f>
              <c:numCache>
                <c:formatCode>General</c:formatCode>
                <c:ptCount val="8"/>
                <c:pt idx="0">
                  <c:v>0.0</c:v>
                </c:pt>
                <c:pt idx="1">
                  <c:v>690.2</c:v>
                </c:pt>
                <c:pt idx="2">
                  <c:v>0.0</c:v>
                </c:pt>
                <c:pt idx="3">
                  <c:v>228.2</c:v>
                </c:pt>
                <c:pt idx="4">
                  <c:v>1096.0</c:v>
                </c:pt>
                <c:pt idx="5">
                  <c:v>1070.0</c:v>
                </c:pt>
                <c:pt idx="6">
                  <c:v>586.4</c:v>
                </c:pt>
                <c:pt idx="7">
                  <c:v>1145.0</c:v>
                </c:pt>
              </c:numCache>
            </c:numRef>
          </c:val>
        </c:ser>
        <c:ser>
          <c:idx val="1"/>
          <c:order val="1"/>
          <c:tx>
            <c:strRef>
              <c:f>Sheet1!$E$87</c:f>
              <c:strCache>
                <c:ptCount val="1"/>
                <c:pt idx="0">
                  <c:v>1 ug/mL</c:v>
                </c:pt>
              </c:strCache>
            </c:strRef>
          </c:tx>
          <c:invertIfNegative val="0"/>
          <c:errBars>
            <c:errBarType val="plus"/>
            <c:errValType val="cust"/>
            <c:noEndCap val="0"/>
            <c:plus>
              <c:numRef>
                <c:f>Sheet1!$J$88:$J$95</c:f>
                <c:numCache>
                  <c:formatCode>General</c:formatCode>
                  <c:ptCount val="8"/>
                  <c:pt idx="1">
                    <c:v>45.58</c:v>
                  </c:pt>
                  <c:pt idx="2">
                    <c:v>0.0</c:v>
                  </c:pt>
                  <c:pt idx="3">
                    <c:v>45.8</c:v>
                  </c:pt>
                  <c:pt idx="4">
                    <c:v>47.16</c:v>
                  </c:pt>
                  <c:pt idx="5">
                    <c:v>77.4</c:v>
                  </c:pt>
                  <c:pt idx="6">
                    <c:v>219.06</c:v>
                  </c:pt>
                  <c:pt idx="7">
                    <c:v>222.2</c:v>
                  </c:pt>
                </c:numCache>
              </c:numRef>
            </c:plus>
          </c:errBars>
          <c:cat>
            <c:strRef>
              <c:f>Sheet1!$C$88:$C$95</c:f>
              <c:strCache>
                <c:ptCount val="8"/>
                <c:pt idx="0">
                  <c:v>PBS</c:v>
                </c:pt>
                <c:pt idx="1">
                  <c:v>2216</c:v>
                </c:pt>
                <c:pt idx="2">
                  <c:v>2006</c:v>
                </c:pt>
                <c:pt idx="3">
                  <c:v>SD-101</c:v>
                </c:pt>
                <c:pt idx="4">
                  <c:v>2329a</c:v>
                </c:pt>
                <c:pt idx="5">
                  <c:v>2336a</c:v>
                </c:pt>
                <c:pt idx="6">
                  <c:v>2336d</c:v>
                </c:pt>
                <c:pt idx="7">
                  <c:v>2336e</c:v>
                </c:pt>
              </c:strCache>
            </c:strRef>
          </c:cat>
          <c:val>
            <c:numRef>
              <c:f>Sheet1!$E$88:$E$95</c:f>
              <c:numCache>
                <c:formatCode>General</c:formatCode>
                <c:ptCount val="8"/>
                <c:pt idx="1">
                  <c:v>94.59</c:v>
                </c:pt>
                <c:pt idx="2">
                  <c:v>0.0</c:v>
                </c:pt>
                <c:pt idx="3">
                  <c:v>155.8</c:v>
                </c:pt>
                <c:pt idx="4">
                  <c:v>750.75</c:v>
                </c:pt>
                <c:pt idx="5">
                  <c:v>801.7</c:v>
                </c:pt>
                <c:pt idx="6">
                  <c:v>1038.0</c:v>
                </c:pt>
                <c:pt idx="7">
                  <c:v>693.6</c:v>
                </c:pt>
              </c:numCache>
            </c:numRef>
          </c:val>
        </c:ser>
        <c:ser>
          <c:idx val="2"/>
          <c:order val="2"/>
          <c:tx>
            <c:strRef>
              <c:f>Sheet1!$F$87</c:f>
              <c:strCache>
                <c:ptCount val="1"/>
                <c:pt idx="0">
                  <c:v>0.2 ug/mL</c:v>
                </c:pt>
              </c:strCache>
            </c:strRef>
          </c:tx>
          <c:invertIfNegative val="0"/>
          <c:errBars>
            <c:errBarType val="plus"/>
            <c:errValType val="cust"/>
            <c:noEndCap val="0"/>
            <c:plus>
              <c:numRef>
                <c:f>Sheet1!$K$88:$K$95</c:f>
                <c:numCache>
                  <c:formatCode>General</c:formatCode>
                  <c:ptCount val="8"/>
                  <c:pt idx="1">
                    <c:v>0.0</c:v>
                  </c:pt>
                  <c:pt idx="2">
                    <c:v>0.0</c:v>
                  </c:pt>
                  <c:pt idx="3">
                    <c:v>2.04</c:v>
                  </c:pt>
                  <c:pt idx="4">
                    <c:v>35.28</c:v>
                  </c:pt>
                  <c:pt idx="5">
                    <c:v>0.55</c:v>
                  </c:pt>
                  <c:pt idx="6">
                    <c:v>1.199</c:v>
                  </c:pt>
                  <c:pt idx="7">
                    <c:v>1.727</c:v>
                  </c:pt>
                </c:numCache>
              </c:numRef>
            </c:plus>
          </c:errBars>
          <c:cat>
            <c:strRef>
              <c:f>Sheet1!$C$88:$C$95</c:f>
              <c:strCache>
                <c:ptCount val="8"/>
                <c:pt idx="0">
                  <c:v>PBS</c:v>
                </c:pt>
                <c:pt idx="1">
                  <c:v>2216</c:v>
                </c:pt>
                <c:pt idx="2">
                  <c:v>2006</c:v>
                </c:pt>
                <c:pt idx="3">
                  <c:v>SD-101</c:v>
                </c:pt>
                <c:pt idx="4">
                  <c:v>2329a</c:v>
                </c:pt>
                <c:pt idx="5">
                  <c:v>2336a</c:v>
                </c:pt>
                <c:pt idx="6">
                  <c:v>2336d</c:v>
                </c:pt>
                <c:pt idx="7">
                  <c:v>2336e</c:v>
                </c:pt>
              </c:strCache>
            </c:strRef>
          </c:cat>
          <c:val>
            <c:numRef>
              <c:f>Sheet1!$F$88:$F$95</c:f>
              <c:numCache>
                <c:formatCode>General</c:formatCode>
                <c:ptCount val="8"/>
                <c:pt idx="1">
                  <c:v>7.94</c:v>
                </c:pt>
                <c:pt idx="2">
                  <c:v>0.0</c:v>
                </c:pt>
                <c:pt idx="3">
                  <c:v>5.1</c:v>
                </c:pt>
                <c:pt idx="4">
                  <c:v>35.13</c:v>
                </c:pt>
                <c:pt idx="5">
                  <c:v>0.97</c:v>
                </c:pt>
                <c:pt idx="6">
                  <c:v>6.072</c:v>
                </c:pt>
                <c:pt idx="7">
                  <c:v>1.943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6360104"/>
        <c:axId val="2136363192"/>
      </c:barChart>
      <c:catAx>
        <c:axId val="21363601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b="1" i="0"/>
            </a:pPr>
            <a:endParaRPr lang="en-US"/>
          </a:p>
        </c:txPr>
        <c:crossAx val="2136363192"/>
        <c:crosses val="autoZero"/>
        <c:auto val="1"/>
        <c:lblAlgn val="ctr"/>
        <c:lblOffset val="100"/>
        <c:noMultiLvlLbl val="0"/>
      </c:catAx>
      <c:valAx>
        <c:axId val="213636319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pg/mL IFNa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363601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b="1" i="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A125C-3D2C-714F-8275-0459293DD55A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B20BC-079A-0943-B34A-B62229B81A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200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4A42FD-D6BC-5146-8AC3-7380E972FE04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87D15-80D2-F045-AB8C-EB5A32AB2B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600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49C99A16-2F83-5F4E-B219-FC9B6C9AB930}" type="slidenum">
              <a:rPr lang="en-US" sz="1200" b="0">
                <a:solidFill>
                  <a:schemeClr val="tx1"/>
                </a:solidFill>
              </a:rPr>
              <a:pPr/>
              <a:t>4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8229507-BB67-D840-B99A-922B9475405A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8229507-BB67-D840-B99A-922B9475405A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15ED9761-B92C-534E-BD9D-AAF947B3CC58}" type="slidenum">
              <a:rPr lang="en-US" sz="1200" b="0">
                <a:solidFill>
                  <a:schemeClr val="tx1"/>
                </a:solidFill>
              </a:rPr>
              <a:pPr/>
              <a:t>23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FC3DF776-BC59-484B-AB04-0E7C38348399}" type="slidenum">
              <a:rPr lang="en-US" sz="1200" b="0">
                <a:solidFill>
                  <a:schemeClr val="tx1"/>
                </a:solidFill>
              </a:rPr>
              <a:pPr/>
              <a:t>24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F1B2E152-700B-DA42-99F6-02E431FCE360}" type="slidenum">
              <a:rPr lang="en-US" sz="1200" b="0">
                <a:solidFill>
                  <a:schemeClr val="tx1"/>
                </a:solidFill>
              </a:rPr>
              <a:pPr/>
              <a:t>25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31074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lIns="91432" tIns="45716" rIns="91432" bIns="45716"/>
          <a:lstStyle/>
          <a:p>
            <a:pPr eaLnBrk="1" hangingPunct="1">
              <a:spcBef>
                <a:spcPct val="0"/>
              </a:spcBef>
            </a:pPr>
            <a:r>
              <a:rPr lang="en-US"/>
              <a:t>Until both Phase III trials were negative.</a:t>
            </a:r>
          </a:p>
        </p:txBody>
      </p:sp>
      <p:sp>
        <p:nvSpPr>
          <p:cNvPr id="1310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 lIns="91432" tIns="45716" rIns="91432" bIns="45716"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D33F65A2-C5E1-6B48-956C-C150B34A8004}" type="slidenum">
              <a:rPr lang="en-US" sz="1200" b="0">
                <a:solidFill>
                  <a:schemeClr val="tx1"/>
                </a:solidFill>
              </a:rPr>
              <a:pPr/>
              <a:t>26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2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2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90832C1E-D189-2143-A963-BE57A00AD544}" type="slidenum">
              <a:rPr lang="en-US" sz="1200" b="0">
                <a:solidFill>
                  <a:schemeClr val="tx1"/>
                </a:solidFill>
              </a:rPr>
              <a:pPr/>
              <a:t>27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78987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30667" indent="-281026" defTabSz="878987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24104" indent="-224821" defTabSz="878987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73745" indent="-224821" defTabSz="878987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23385" indent="-224821" defTabSz="878987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73027" indent="-224821" defTabSz="87898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22668" indent="-224821" defTabSz="87898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72310" indent="-224821" defTabSz="87898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21951" indent="-224821" defTabSz="878987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fld id="{544D312F-EE3C-CE47-9B42-34D91FCCE6E4}" type="slidenum">
              <a:rPr lang="en-US" sz="1200"/>
              <a:pPr>
                <a:defRPr/>
              </a:pPr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66527464-089E-2445-923A-B28B265F6D71}" type="slidenum">
              <a:rPr lang="en-US" sz="1200" b="0">
                <a:solidFill>
                  <a:schemeClr val="tx1"/>
                </a:solidFill>
              </a:rPr>
              <a:pPr/>
              <a:t>5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8F09EF98-D12D-B446-91D5-108E0ABE2D66}" type="slidenum">
              <a:rPr lang="en-US" sz="1200" b="0">
                <a:solidFill>
                  <a:schemeClr val="tx1"/>
                </a:solidFill>
              </a:rPr>
              <a:pPr/>
              <a:t>8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7888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5289"/>
            <a:ext cx="5030456" cy="4112281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40" tIns="44231" rIns="90040" bIns="4423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7A5331-DF47-604B-ADBF-7017DBF69C50}" type="slidenum">
              <a:rPr lang="en-US"/>
              <a:pPr/>
              <a:t>9</a:t>
            </a:fld>
            <a:endParaRPr lang="en-US"/>
          </a:p>
        </p:txBody>
      </p:sp>
      <p:sp>
        <p:nvSpPr>
          <p:cNvPr id="466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8975"/>
            <a:ext cx="4559300" cy="34194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6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5290"/>
            <a:ext cx="5030456" cy="411700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7298" tIns="42883" rIns="87298" bIns="42883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5B582E-64C7-7F43-B13B-53A9CC8D4CE1}" type="slidenum">
              <a:rPr lang="en-US"/>
              <a:pPr/>
              <a:t>10</a:t>
            </a:fld>
            <a:endParaRPr lang="en-US"/>
          </a:p>
        </p:txBody>
      </p:sp>
      <p:sp>
        <p:nvSpPr>
          <p:cNvPr id="468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8975"/>
            <a:ext cx="4559300" cy="3419475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8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772" y="4345290"/>
            <a:ext cx="5030456" cy="4117005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7298" tIns="42883" rIns="87298" bIns="42883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201ABAEA-EDCA-AD40-9B90-46E7E8E4F1C3}" type="slidenum">
              <a:rPr lang="en-US" sz="1200" b="0">
                <a:solidFill>
                  <a:schemeClr val="tx1"/>
                </a:solidFill>
              </a:rPr>
              <a:pPr/>
              <a:t>15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35892" indent="-283035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32142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584998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37855" indent="-226428" defTabSz="913576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49071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43568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396425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49281" indent="-226428" algn="ctr" defTabSz="913576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201ABAEA-EDCA-AD40-9B90-46E7E8E4F1C3}" type="slidenum">
              <a:rPr lang="en-US" sz="1200" b="0">
                <a:solidFill>
                  <a:schemeClr val="tx1"/>
                </a:solidFill>
              </a:rPr>
              <a:pPr/>
              <a:t>16</a:t>
            </a:fld>
            <a:endParaRPr lang="en-US" sz="1200" b="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60E00E95-9EEA-E34C-A599-B48867315590}" type="slidenum">
              <a:rPr lang="en-US" smtClean="0"/>
              <a:pPr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944517"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algn="ctr" defTabSz="944517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9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50AEE480-5F00-9D47-BCB4-1A1781242DF3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ADD TEXT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03517" y="578063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99B13C-AC7C-1245-9506-1591E8FB5AA1}" type="datetime1">
              <a:rPr lang="en-CA" smtClean="0"/>
              <a:pPr/>
              <a:t>6/2/15</a:t>
            </a:fld>
            <a:endParaRPr lang="en-US" dirty="0"/>
          </a:p>
        </p:txBody>
      </p:sp>
      <p:pic>
        <p:nvPicPr>
          <p:cNvPr id="7" name="Picture 6" descr="checkmate Pharmaceuticals wordmark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02" y="1250103"/>
            <a:ext cx="5766799" cy="20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70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2006 Coley Pharmaceutical Group, Inc.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2AEF3-3ECE-B145-9FBE-C799AC2C2D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574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ctr">
              <a:defRPr sz="2000" b="1" cap="all"/>
            </a:lvl1pPr>
          </a:lstStyle>
          <a:p>
            <a:r>
              <a:rPr lang="en-CA" dirty="0" smtClean="0"/>
              <a:t>ADD SUBHEAD / DESCRIPTION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324603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ADD SECTION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0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229599" cy="94456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Tx/>
              <a:buSzPct val="80000"/>
              <a:buFont typeface="Wingdings" charset="2"/>
              <a:buChar char="§"/>
              <a:defRPr>
                <a:latin typeface="+mj-lt"/>
              </a:defRPr>
            </a:lvl1pPr>
            <a:lvl2pPr marL="742950" indent="-285750">
              <a:buFont typeface="Wingdings" charset="2"/>
              <a:buChar char="§"/>
              <a:defRPr>
                <a:latin typeface="+mj-lt"/>
              </a:defRPr>
            </a:lvl2pPr>
            <a:lvl3pPr marL="1143000" indent="-228600">
              <a:buFont typeface="Wingdings" charset="2"/>
              <a:buChar char="§"/>
              <a:defRPr>
                <a:latin typeface="+mj-lt"/>
              </a:defRPr>
            </a:lvl3pPr>
            <a:lvl4pPr marL="1600200" indent="-228600">
              <a:buFont typeface="Wingdings" charset="2"/>
              <a:buChar char="§"/>
              <a:defRPr>
                <a:latin typeface="+mj-lt"/>
              </a:defRPr>
            </a:lvl4pPr>
            <a:lvl5pPr marL="2057400" indent="-228600">
              <a:buFont typeface="Wingdings" charset="2"/>
              <a:buChar char="§"/>
              <a:defRPr>
                <a:latin typeface="+mj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4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96CB5-D226-6846-8981-2BA7517401F9}" type="slidenum">
              <a:rPr lang="en-CA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80728" y="274638"/>
            <a:ext cx="2906072" cy="42654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5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24564-1D04-9A4D-A84D-713837B7CA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780728" y="274638"/>
            <a:ext cx="2906072" cy="42654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0B43-059B-8943-BEC1-7F0679BC03D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80728" y="274638"/>
            <a:ext cx="2906072" cy="42654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0B680-A0A6-254A-9108-D844E17D83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780728" y="274638"/>
            <a:ext cx="2906072" cy="42654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78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2"/>
            <a:ext cx="5111750" cy="46910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CA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3FF285-0FFC-8246-ACC7-0074F234C0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780728" y="274638"/>
            <a:ext cx="2906072" cy="42654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9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800" b="1" baseline="0"/>
            </a:lvl1pPr>
          </a:lstStyle>
          <a:p>
            <a:r>
              <a:rPr lang="en-CA" dirty="0" smtClean="0"/>
              <a:t>IMAGE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127723"/>
            <a:ext cx="6821488" cy="3599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CA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CBD56-E5C4-5541-96B9-9D76CF4A3F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780728" y="274638"/>
            <a:ext cx="2906072" cy="4265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2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ADD SECTION TITLE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62312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Checkmate wordmark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314017"/>
            <a:ext cx="1519749" cy="32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40404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BC18C5E-DA6B-F740-9A26-D3F96BF4AC3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32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image" Target="../media/image1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wmf"/><Relationship Id="rId3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3462421"/>
            <a:ext cx="6400800" cy="2176379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sz="3200" b="0" dirty="0"/>
              <a:t>The role of CpG oligonucleotides in </a:t>
            </a:r>
            <a:r>
              <a:rPr lang="en-US" sz="3200" b="0" dirty="0" err="1"/>
              <a:t>Immuno</a:t>
            </a:r>
            <a:r>
              <a:rPr lang="en-US" sz="3200" b="0" dirty="0"/>
              <a:t>-oncology: </a:t>
            </a:r>
            <a:r>
              <a:rPr lang="en-US" sz="3200" b="0" dirty="0" smtClean="0"/>
              <a:t>From Bench </a:t>
            </a:r>
            <a:r>
              <a:rPr lang="en-US" sz="3200" b="0" dirty="0"/>
              <a:t>to Bedside to </a:t>
            </a:r>
            <a:r>
              <a:rPr lang="en-US" sz="3200" b="0" dirty="0" err="1"/>
              <a:t>Pharma</a:t>
            </a:r>
            <a:r>
              <a:rPr lang="en-US" sz="3200" b="0" dirty="0"/>
              <a:t> to </a:t>
            </a:r>
            <a:r>
              <a:rPr lang="en-US" sz="3200" b="0" dirty="0" smtClean="0"/>
              <a:t>Bedside</a:t>
            </a:r>
          </a:p>
          <a:p>
            <a:r>
              <a:rPr lang="en-US" b="0" dirty="0" smtClean="0">
                <a:solidFill>
                  <a:schemeClr val="tx1"/>
                </a:solidFill>
              </a:rPr>
              <a:t>Arthur M. Krieg, MD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June 1,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8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7039A-F938-884F-AB9E-57BB826C939C}" type="slidenum">
              <a:rPr lang="en-US"/>
              <a:pPr/>
              <a:t>10</a:t>
            </a:fld>
            <a:endParaRPr lang="en-US"/>
          </a:p>
        </p:txBody>
      </p: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651" y="274638"/>
            <a:ext cx="7423150" cy="931862"/>
          </a:xfrm>
        </p:spPr>
        <p:txBody>
          <a:bodyPr>
            <a:normAutofit fontScale="90000"/>
          </a:bodyPr>
          <a:lstStyle/>
          <a:p>
            <a:r>
              <a:rPr lang="en-US" dirty="0"/>
              <a:t>Some TLRs Are </a:t>
            </a:r>
            <a:r>
              <a:rPr lang="en-US" i="1" dirty="0"/>
              <a:t>Inside</a:t>
            </a:r>
            <a:r>
              <a:rPr lang="en-US" dirty="0"/>
              <a:t> the Cell, </a:t>
            </a:r>
            <a:br>
              <a:rPr lang="en-US" dirty="0"/>
            </a:br>
            <a:r>
              <a:rPr lang="en-US" dirty="0"/>
              <a:t>to Detect </a:t>
            </a:r>
            <a:r>
              <a:rPr lang="en-US" i="1" dirty="0"/>
              <a:t>Intracellular</a:t>
            </a:r>
            <a:r>
              <a:rPr lang="en-US" dirty="0"/>
              <a:t> Pathogens</a:t>
            </a:r>
          </a:p>
        </p:txBody>
      </p:sp>
      <p:sp>
        <p:nvSpPr>
          <p:cNvPr id="467971" name="Rectangle 3"/>
          <p:cNvSpPr>
            <a:spLocks noChangeAspect="1" noChangeArrowheads="1"/>
          </p:cNvSpPr>
          <p:nvPr/>
        </p:nvSpPr>
        <p:spPr bwMode="auto">
          <a:xfrm>
            <a:off x="5122863" y="5126040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sz="1600" b="1"/>
              <a:t>CpG DNA</a:t>
            </a:r>
          </a:p>
          <a:p>
            <a:pPr algn="ctr" eaLnBrk="0" hangingPunct="0"/>
            <a:r>
              <a:rPr lang="en-US" sz="1600" b="1"/>
              <a:t>(bacterial and viral DNA)</a:t>
            </a:r>
            <a:endParaRPr lang="en-US" sz="1600"/>
          </a:p>
        </p:txBody>
      </p:sp>
      <p:sp>
        <p:nvSpPr>
          <p:cNvPr id="467972" name="Rectangle 4"/>
          <p:cNvSpPr>
            <a:spLocks noChangeAspect="1" noChangeArrowheads="1"/>
          </p:cNvSpPr>
          <p:nvPr/>
        </p:nvSpPr>
        <p:spPr bwMode="auto">
          <a:xfrm>
            <a:off x="3980721" y="5127626"/>
            <a:ext cx="7253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de-DE" sz="1600" b="1"/>
              <a:t>ssRNA</a:t>
            </a:r>
          </a:p>
          <a:p>
            <a:pPr algn="ctr" eaLnBrk="0" hangingPunct="0"/>
            <a:r>
              <a:rPr lang="de-DE" sz="1600" b="1"/>
              <a:t>(viruses)</a:t>
            </a:r>
            <a:endParaRPr lang="en-US" sz="1600"/>
          </a:p>
        </p:txBody>
      </p:sp>
      <p:sp>
        <p:nvSpPr>
          <p:cNvPr id="467974" name="Rectangle 6"/>
          <p:cNvSpPr>
            <a:spLocks noChangeAspect="1" noChangeArrowheads="1"/>
          </p:cNvSpPr>
          <p:nvPr/>
        </p:nvSpPr>
        <p:spPr bwMode="auto">
          <a:xfrm>
            <a:off x="2007459" y="5164139"/>
            <a:ext cx="7253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de-DE" sz="1600" b="1"/>
              <a:t>dsRNA</a:t>
            </a:r>
          </a:p>
          <a:p>
            <a:pPr algn="ctr" eaLnBrk="0" hangingPunct="0"/>
            <a:r>
              <a:rPr lang="de-DE" sz="1600" b="1"/>
              <a:t>(viruses)</a:t>
            </a:r>
            <a:endParaRPr lang="en-US" sz="1600"/>
          </a:p>
        </p:txBody>
      </p:sp>
      <p:sp>
        <p:nvSpPr>
          <p:cNvPr id="467975" name="Arc 7"/>
          <p:cNvSpPr>
            <a:spLocks/>
          </p:cNvSpPr>
          <p:nvPr/>
        </p:nvSpPr>
        <p:spPr bwMode="auto">
          <a:xfrm flipH="1">
            <a:off x="1812926" y="4240213"/>
            <a:ext cx="4927600" cy="19050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5986 w 43200"/>
              <a:gd name="T1" fmla="*/ 36525 h 36525"/>
              <a:gd name="T2" fmla="*/ 37223 w 43200"/>
              <a:gd name="T3" fmla="*/ 36516 h 36525"/>
              <a:gd name="T4" fmla="*/ 21600 w 43200"/>
              <a:gd name="T5" fmla="*/ 21600 h 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7976" name="Arc 8"/>
          <p:cNvSpPr>
            <a:spLocks/>
          </p:cNvSpPr>
          <p:nvPr/>
        </p:nvSpPr>
        <p:spPr bwMode="ltGray">
          <a:xfrm flipH="1">
            <a:off x="509589" y="2919413"/>
            <a:ext cx="7861300" cy="117316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8 w 43178"/>
              <a:gd name="T1" fmla="*/ 22479 h 22479"/>
              <a:gd name="T2" fmla="*/ 43178 w 43178"/>
              <a:gd name="T3" fmla="*/ 20624 h 22479"/>
              <a:gd name="T4" fmla="*/ 21600 w 43178"/>
              <a:gd name="T5" fmla="*/ 21600 h 2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7977" name="Group 9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467978" name="AutoShape 10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979" name="Rectangle 11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7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7980" name="Group 12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467981" name="AutoShape 13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982" name="Rectangle 14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FFFFFF"/>
                  </a:solidFill>
                </a:rPr>
                <a:t>5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7983" name="Group 15"/>
          <p:cNvGrpSpPr>
            <a:grpSpLocks/>
          </p:cNvGrpSpPr>
          <p:nvPr/>
        </p:nvGrpSpPr>
        <p:grpSpPr bwMode="auto">
          <a:xfrm>
            <a:off x="2225675" y="3948115"/>
            <a:ext cx="238125" cy="1150937"/>
            <a:chOff x="2504" y="2504"/>
            <a:chExt cx="152" cy="800"/>
          </a:xfrm>
        </p:grpSpPr>
        <p:sp>
          <p:nvSpPr>
            <p:cNvPr id="467984" name="AutoShape 16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985" name="Rectangle 17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3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7986" name="Group 18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467987" name="AutoShape 19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988" name="Rectangle 20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8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7989" name="Group 21"/>
          <p:cNvGrpSpPr>
            <a:grpSpLocks/>
          </p:cNvGrpSpPr>
          <p:nvPr/>
        </p:nvGrpSpPr>
        <p:grpSpPr bwMode="auto">
          <a:xfrm>
            <a:off x="5715001" y="3867150"/>
            <a:ext cx="238125" cy="1150938"/>
            <a:chOff x="3840" y="2592"/>
            <a:chExt cx="152" cy="800"/>
          </a:xfrm>
        </p:grpSpPr>
        <p:sp>
          <p:nvSpPr>
            <p:cNvPr id="467990" name="AutoShape 22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7991" name="Rectangle 23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9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7992" name="Group 24"/>
          <p:cNvGrpSpPr>
            <a:grpSpLocks/>
          </p:cNvGrpSpPr>
          <p:nvPr/>
        </p:nvGrpSpPr>
        <p:grpSpPr bwMode="auto">
          <a:xfrm>
            <a:off x="3232067" y="2455865"/>
            <a:ext cx="536657" cy="1150937"/>
            <a:chOff x="1696" y="1392"/>
            <a:chExt cx="344" cy="800"/>
          </a:xfrm>
        </p:grpSpPr>
        <p:grpSp>
          <p:nvGrpSpPr>
            <p:cNvPr id="467993" name="Group 25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467994" name="AutoShape 26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7995" name="Rectangle 27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6</a:t>
                </a:r>
                <a:endParaRPr 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7996" name="Group 28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467997" name="Rectangle 29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  <a:endParaRPr 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7998" name="AutoShape 30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7999" name="Rectangle 31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468000" name="Group 32"/>
          <p:cNvGrpSpPr>
            <a:grpSpLocks/>
          </p:cNvGrpSpPr>
          <p:nvPr/>
        </p:nvGrpSpPr>
        <p:grpSpPr bwMode="auto">
          <a:xfrm>
            <a:off x="5570538" y="2455865"/>
            <a:ext cx="525462" cy="1150937"/>
            <a:chOff x="3608" y="1432"/>
            <a:chExt cx="336" cy="800"/>
          </a:xfrm>
        </p:grpSpPr>
        <p:sp>
          <p:nvSpPr>
            <p:cNvPr id="468001" name="AutoShape 33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002" name="AutoShape 34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003" name="Rectangle 35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4</a:t>
              </a: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468004" name="Rectangle 36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4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468007" name="Text Box 39"/>
          <p:cNvSpPr txBox="1">
            <a:spLocks noChangeArrowheads="1"/>
          </p:cNvSpPr>
          <p:nvPr/>
        </p:nvSpPr>
        <p:spPr bwMode="auto">
          <a:xfrm>
            <a:off x="3389314" y="5846763"/>
            <a:ext cx="171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468009" name="Oval 41"/>
          <p:cNvSpPr>
            <a:spLocks noChangeArrowheads="1"/>
          </p:cNvSpPr>
          <p:nvPr/>
        </p:nvSpPr>
        <p:spPr bwMode="ltGray">
          <a:xfrm>
            <a:off x="1655764" y="3789365"/>
            <a:ext cx="1355725" cy="1355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010" name="Oval 42"/>
          <p:cNvSpPr>
            <a:spLocks noChangeArrowheads="1"/>
          </p:cNvSpPr>
          <p:nvPr/>
        </p:nvSpPr>
        <p:spPr bwMode="ltGray">
          <a:xfrm>
            <a:off x="3605214" y="3560763"/>
            <a:ext cx="1479550" cy="147955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8013" name="Oval 45"/>
          <p:cNvSpPr>
            <a:spLocks noChangeArrowheads="1"/>
          </p:cNvSpPr>
          <p:nvPr/>
        </p:nvSpPr>
        <p:spPr bwMode="ltGray">
          <a:xfrm>
            <a:off x="5175251" y="3729038"/>
            <a:ext cx="1355725" cy="1355724"/>
          </a:xfrm>
          <a:prstGeom prst="ellipse">
            <a:avLst/>
          </a:prstGeom>
          <a:noFill/>
          <a:ln w="57150">
            <a:solidFill>
              <a:srgbClr val="3366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8014" name="Group 46"/>
          <p:cNvGrpSpPr>
            <a:grpSpLocks/>
          </p:cNvGrpSpPr>
          <p:nvPr/>
        </p:nvGrpSpPr>
        <p:grpSpPr bwMode="auto">
          <a:xfrm>
            <a:off x="1031877" y="2846390"/>
            <a:ext cx="538163" cy="1150937"/>
            <a:chOff x="650" y="1793"/>
            <a:chExt cx="339" cy="725"/>
          </a:xfrm>
        </p:grpSpPr>
        <p:sp>
          <p:nvSpPr>
            <p:cNvPr id="468015" name="AutoShape 47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016" name="Rectangle 48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1</a:t>
              </a: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468017" name="AutoShape 49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8018" name="Rectangle 50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68023" name="Group 55"/>
          <p:cNvGrpSpPr>
            <a:grpSpLocks/>
          </p:cNvGrpSpPr>
          <p:nvPr/>
        </p:nvGrpSpPr>
        <p:grpSpPr bwMode="auto">
          <a:xfrm>
            <a:off x="266700" y="1411288"/>
            <a:ext cx="8458200" cy="1223962"/>
            <a:chOff x="264" y="985"/>
            <a:chExt cx="5328" cy="771"/>
          </a:xfrm>
        </p:grpSpPr>
        <p:sp>
          <p:nvSpPr>
            <p:cNvPr id="468019" name="Rectangle 51"/>
            <p:cNvSpPr>
              <a:spLocks noChangeAspect="1" noChangeArrowheads="1"/>
            </p:cNvSpPr>
            <p:nvPr/>
          </p:nvSpPr>
          <p:spPr bwMode="auto">
            <a:xfrm>
              <a:off x="264" y="1046"/>
              <a:ext cx="1304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lnSpc>
                  <a:spcPct val="95000"/>
                </a:lnSpc>
                <a:spcBef>
                  <a:spcPct val="50000"/>
                </a:spcBef>
              </a:pPr>
              <a:r>
                <a:rPr lang="de-DE" sz="1600" b="1"/>
                <a:t>Bacterial lipopeptides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GPI-anchored proteins (parasites)</a:t>
              </a:r>
              <a:endParaRPr lang="en-US" sz="1600"/>
            </a:p>
          </p:txBody>
        </p:sp>
        <p:sp>
          <p:nvSpPr>
            <p:cNvPr id="468020" name="Rectangle 52"/>
            <p:cNvSpPr>
              <a:spLocks noChangeAspect="1" noChangeArrowheads="1"/>
            </p:cNvSpPr>
            <p:nvPr/>
          </p:nvSpPr>
          <p:spPr bwMode="auto">
            <a:xfrm>
              <a:off x="1716" y="985"/>
              <a:ext cx="1186" cy="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Lipoteichoic acid (gram + bacteria)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zymosan (fungi)</a:t>
              </a:r>
              <a:endParaRPr lang="en-US" sz="1600" b="1"/>
            </a:p>
          </p:txBody>
        </p:sp>
        <p:sp>
          <p:nvSpPr>
            <p:cNvPr id="468021" name="Rectangle 53"/>
            <p:cNvSpPr>
              <a:spLocks noChangeArrowheads="1"/>
            </p:cNvSpPr>
            <p:nvPr/>
          </p:nvSpPr>
          <p:spPr bwMode="auto">
            <a:xfrm>
              <a:off x="3014" y="1216"/>
              <a:ext cx="146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LPS</a:t>
              </a:r>
              <a:br>
                <a:rPr lang="de-DE" sz="1600" b="1"/>
              </a:br>
              <a:r>
                <a:rPr lang="de-DE" sz="1600" b="1"/>
                <a:t>(gram - bacteria)</a:t>
              </a:r>
              <a:endParaRPr lang="en-US" sz="1600" b="1"/>
            </a:p>
          </p:txBody>
        </p:sp>
        <p:sp>
          <p:nvSpPr>
            <p:cNvPr id="468022" name="Rectangle 54"/>
            <p:cNvSpPr>
              <a:spLocks noChangeAspect="1" noChangeArrowheads="1"/>
            </p:cNvSpPr>
            <p:nvPr/>
          </p:nvSpPr>
          <p:spPr bwMode="auto">
            <a:xfrm>
              <a:off x="4236" y="1448"/>
              <a:ext cx="135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/>
                <a:t>Flagellin </a:t>
              </a:r>
              <a:br>
                <a:rPr lang="en-US" sz="1600" b="1"/>
              </a:br>
              <a:r>
                <a:rPr lang="en-US" sz="1600" b="1"/>
                <a:t>(motile bacteria)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373076" y="4489720"/>
            <a:ext cx="2561374" cy="175432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 humans, TLR9 is expressed only in plasmacytoid dendritic cells (pDC) and B cells: pDC express only TLR7 and TLR9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787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CF2F9-B68C-9149-9FBF-007E9123A16B}" type="slidenum">
              <a:rPr lang="en-US"/>
              <a:pPr/>
              <a:t>11</a:t>
            </a:fld>
            <a:endParaRPr lang="en-US"/>
          </a:p>
        </p:txBody>
      </p:sp>
      <p:sp>
        <p:nvSpPr>
          <p:cNvPr id="37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633413"/>
            <a:ext cx="8450262" cy="965200"/>
          </a:xfrm>
          <a:noFill/>
        </p:spPr>
        <p:txBody>
          <a:bodyPr/>
          <a:lstStyle/>
          <a:p>
            <a:r>
              <a:rPr lang="en-US" sz="2800" dirty="0"/>
              <a:t>TLR Expression is Cell-Specific - </a:t>
            </a:r>
            <a:r>
              <a:rPr lang="en-US" sz="2800" i="1" dirty="0"/>
              <a:t>human</a:t>
            </a:r>
          </a:p>
        </p:txBody>
      </p:sp>
      <p:sp>
        <p:nvSpPr>
          <p:cNvPr id="3795971" name="Oval 3"/>
          <p:cNvSpPr>
            <a:spLocks noChangeArrowheads="1"/>
          </p:cNvSpPr>
          <p:nvPr/>
        </p:nvSpPr>
        <p:spPr bwMode="auto">
          <a:xfrm>
            <a:off x="7010401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1,2,4,5,6,8</a:t>
            </a:r>
          </a:p>
        </p:txBody>
      </p:sp>
      <p:sp>
        <p:nvSpPr>
          <p:cNvPr id="3795972" name="Oval 4"/>
          <p:cNvSpPr>
            <a:spLocks noChangeArrowheads="1"/>
          </p:cNvSpPr>
          <p:nvPr/>
        </p:nvSpPr>
        <p:spPr bwMode="auto">
          <a:xfrm>
            <a:off x="47466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1,2,3,4,5,</a:t>
            </a:r>
          </a:p>
          <a:p>
            <a:r>
              <a:rPr lang="en-US" b="0"/>
              <a:t>6,8,10</a:t>
            </a:r>
          </a:p>
        </p:txBody>
      </p:sp>
      <p:sp>
        <p:nvSpPr>
          <p:cNvPr id="3795973" name="Oval 5"/>
          <p:cNvSpPr>
            <a:spLocks noChangeArrowheads="1"/>
          </p:cNvSpPr>
          <p:nvPr/>
        </p:nvSpPr>
        <p:spPr bwMode="auto">
          <a:xfrm>
            <a:off x="26130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1, 7, </a:t>
            </a:r>
            <a:r>
              <a:rPr lang="en-US" b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795974" name="Oval 6"/>
          <p:cNvSpPr>
            <a:spLocks noChangeArrowheads="1"/>
          </p:cNvSpPr>
          <p:nvPr/>
        </p:nvSpPr>
        <p:spPr bwMode="auto">
          <a:xfrm>
            <a:off x="4032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1,6,7,</a:t>
            </a:r>
            <a:r>
              <a:rPr lang="en-US" b="0">
                <a:solidFill>
                  <a:srgbClr val="FFFF00"/>
                </a:solidFill>
              </a:rPr>
              <a:t>9</a:t>
            </a:r>
            <a:r>
              <a:rPr lang="en-US" b="0"/>
              <a:t>,10</a:t>
            </a:r>
          </a:p>
        </p:txBody>
      </p:sp>
      <p:sp>
        <p:nvSpPr>
          <p:cNvPr id="3795975" name="Oval 7"/>
          <p:cNvSpPr>
            <a:spLocks noChangeArrowheads="1"/>
          </p:cNvSpPr>
          <p:nvPr/>
        </p:nvSpPr>
        <p:spPr bwMode="auto">
          <a:xfrm>
            <a:off x="7032626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7</a:t>
            </a:r>
          </a:p>
        </p:txBody>
      </p:sp>
      <p:sp>
        <p:nvSpPr>
          <p:cNvPr id="3795976" name="Oval 8"/>
          <p:cNvSpPr>
            <a:spLocks noChangeArrowheads="1"/>
          </p:cNvSpPr>
          <p:nvPr/>
        </p:nvSpPr>
        <p:spPr bwMode="auto">
          <a:xfrm>
            <a:off x="47688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</a:t>
            </a:r>
          </a:p>
          <a:p>
            <a:r>
              <a:rPr lang="en-US" b="0"/>
              <a:t>5,6</a:t>
            </a:r>
          </a:p>
        </p:txBody>
      </p:sp>
      <p:sp>
        <p:nvSpPr>
          <p:cNvPr id="3795977" name="Oval 9"/>
          <p:cNvSpPr>
            <a:spLocks noChangeArrowheads="1"/>
          </p:cNvSpPr>
          <p:nvPr/>
        </p:nvSpPr>
        <p:spPr bwMode="auto">
          <a:xfrm>
            <a:off x="26352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1,5?</a:t>
            </a:r>
          </a:p>
        </p:txBody>
      </p:sp>
      <p:sp>
        <p:nvSpPr>
          <p:cNvPr id="3795978" name="Oval 10"/>
          <p:cNvSpPr>
            <a:spLocks noChangeArrowheads="1"/>
          </p:cNvSpPr>
          <p:nvPr/>
        </p:nvSpPr>
        <p:spPr bwMode="auto">
          <a:xfrm>
            <a:off x="4254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1,2,4,5,6,</a:t>
            </a:r>
          </a:p>
          <a:p>
            <a:r>
              <a:rPr lang="en-US" b="0"/>
              <a:t>8,10</a:t>
            </a:r>
          </a:p>
        </p:txBody>
      </p:sp>
      <p:sp>
        <p:nvSpPr>
          <p:cNvPr id="3795979" name="Text Box 11"/>
          <p:cNvSpPr txBox="1">
            <a:spLocks noChangeArrowheads="1"/>
          </p:cNvSpPr>
          <p:nvPr/>
        </p:nvSpPr>
        <p:spPr bwMode="auto">
          <a:xfrm>
            <a:off x="685800" y="167640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B cell 		    </a:t>
            </a:r>
            <a:r>
              <a:rPr lang="en-US" b="0" dirty="0" smtClean="0">
                <a:solidFill>
                  <a:schemeClr val="tx1"/>
                </a:solidFill>
              </a:rPr>
              <a:t>		  pDC 		</a:t>
            </a:r>
            <a:r>
              <a:rPr lang="en-US" b="0" dirty="0">
                <a:solidFill>
                  <a:schemeClr val="tx1"/>
                </a:solidFill>
              </a:rPr>
              <a:t>	        </a:t>
            </a:r>
            <a:r>
              <a:rPr lang="en-US" b="0" dirty="0" err="1">
                <a:solidFill>
                  <a:schemeClr val="tx1"/>
                </a:solidFill>
              </a:rPr>
              <a:t>mDC</a:t>
            </a:r>
            <a:r>
              <a:rPr lang="en-US" b="0" dirty="0">
                <a:solidFill>
                  <a:schemeClr val="tx1"/>
                </a:solidFill>
              </a:rPr>
              <a:t>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     </a:t>
            </a:r>
            <a:r>
              <a:rPr lang="en-US" b="0" dirty="0">
                <a:solidFill>
                  <a:schemeClr val="tx1"/>
                </a:solidFill>
              </a:rPr>
              <a:t>mono</a:t>
            </a:r>
          </a:p>
        </p:txBody>
      </p:sp>
      <p:sp>
        <p:nvSpPr>
          <p:cNvPr id="3795980" name="Text Box 12"/>
          <p:cNvSpPr txBox="1">
            <a:spLocks noChangeArrowheads="1"/>
          </p:cNvSpPr>
          <p:nvPr/>
        </p:nvSpPr>
        <p:spPr bwMode="auto">
          <a:xfrm>
            <a:off x="685800" y="4114800"/>
            <a:ext cx="86868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PMN 		  </a:t>
            </a:r>
            <a:r>
              <a:rPr lang="en-US" b="0" dirty="0" smtClean="0">
                <a:solidFill>
                  <a:schemeClr val="tx1"/>
                </a:solidFill>
              </a:rPr>
              <a:t>		  </a:t>
            </a:r>
            <a:r>
              <a:rPr lang="en-US" b="0" dirty="0">
                <a:solidFill>
                  <a:schemeClr val="tx1"/>
                </a:solidFill>
              </a:rPr>
              <a:t>T cell 	</a:t>
            </a:r>
            <a:r>
              <a:rPr lang="en-US" b="0" dirty="0" smtClean="0">
                <a:solidFill>
                  <a:schemeClr val="tx1"/>
                </a:solidFill>
              </a:rPr>
              <a:t>		          </a:t>
            </a:r>
            <a:r>
              <a:rPr lang="en-US" b="0" dirty="0">
                <a:solidFill>
                  <a:schemeClr val="tx1"/>
                </a:solidFill>
              </a:rPr>
              <a:t>NK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  </a:t>
            </a:r>
            <a:r>
              <a:rPr lang="en-US" b="0" dirty="0" smtClean="0">
                <a:solidFill>
                  <a:schemeClr val="tx1"/>
                </a:solidFill>
              </a:rPr>
              <a:t>      </a:t>
            </a:r>
            <a:r>
              <a:rPr lang="en-US" b="0" dirty="0" err="1">
                <a:solidFill>
                  <a:schemeClr val="tx1"/>
                </a:solidFill>
              </a:rPr>
              <a:t>eos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795981" name="Oval 13"/>
          <p:cNvSpPr>
            <a:spLocks noChangeArrowheads="1"/>
          </p:cNvSpPr>
          <p:nvPr/>
        </p:nvSpPr>
        <p:spPr bwMode="auto">
          <a:xfrm>
            <a:off x="119064" y="1398590"/>
            <a:ext cx="4194175" cy="2859087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82" name="Text Box 14"/>
          <p:cNvSpPr txBox="1">
            <a:spLocks noChangeArrowheads="1"/>
          </p:cNvSpPr>
          <p:nvPr/>
        </p:nvSpPr>
        <p:spPr bwMode="auto">
          <a:xfrm>
            <a:off x="563563" y="6159501"/>
            <a:ext cx="7008875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80064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980064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Disclaimer – the literature on this subject is controversial on the details!!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393700" y="193040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		    </a:t>
            </a:r>
            <a:r>
              <a:rPr lang="en-US" b="0" dirty="0" smtClean="0">
                <a:solidFill>
                  <a:schemeClr val="tx1"/>
                </a:solidFill>
              </a:rPr>
              <a:t>		  plasmacytoid DC 	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0" dirty="0" smtClean="0">
                <a:solidFill>
                  <a:schemeClr val="tx1"/>
                </a:solidFill>
              </a:rPr>
              <a:t>      myeloid DC 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6459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CF2F9-B68C-9149-9FBF-007E9123A16B}" type="slidenum">
              <a:rPr lang="en-US"/>
              <a:pPr/>
              <a:t>12</a:t>
            </a:fld>
            <a:endParaRPr lang="en-US"/>
          </a:p>
        </p:txBody>
      </p:sp>
      <p:sp>
        <p:nvSpPr>
          <p:cNvPr id="37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633413"/>
            <a:ext cx="8450262" cy="965200"/>
          </a:xfrm>
          <a:noFill/>
        </p:spPr>
        <p:txBody>
          <a:bodyPr/>
          <a:lstStyle/>
          <a:p>
            <a:r>
              <a:rPr lang="en-US" sz="2800" dirty="0"/>
              <a:t>TLR Expression is Cell-Specific - </a:t>
            </a:r>
            <a:r>
              <a:rPr lang="en-US" sz="2800" i="1" dirty="0"/>
              <a:t>human</a:t>
            </a:r>
          </a:p>
        </p:txBody>
      </p:sp>
      <p:sp>
        <p:nvSpPr>
          <p:cNvPr id="3795971" name="Oval 3"/>
          <p:cNvSpPr>
            <a:spLocks noChangeArrowheads="1"/>
          </p:cNvSpPr>
          <p:nvPr/>
        </p:nvSpPr>
        <p:spPr bwMode="auto">
          <a:xfrm>
            <a:off x="7010401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1,2,4,5,6,8</a:t>
            </a:r>
          </a:p>
        </p:txBody>
      </p:sp>
      <p:sp>
        <p:nvSpPr>
          <p:cNvPr id="3795972" name="Oval 4"/>
          <p:cNvSpPr>
            <a:spLocks noChangeArrowheads="1"/>
          </p:cNvSpPr>
          <p:nvPr/>
        </p:nvSpPr>
        <p:spPr bwMode="auto">
          <a:xfrm>
            <a:off x="47466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1,2,3,4,5,</a:t>
            </a:r>
          </a:p>
          <a:p>
            <a:r>
              <a:rPr lang="en-US" b="0"/>
              <a:t>6,8,10</a:t>
            </a:r>
          </a:p>
        </p:txBody>
      </p:sp>
      <p:sp>
        <p:nvSpPr>
          <p:cNvPr id="3795973" name="Oval 5"/>
          <p:cNvSpPr>
            <a:spLocks noChangeArrowheads="1"/>
          </p:cNvSpPr>
          <p:nvPr/>
        </p:nvSpPr>
        <p:spPr bwMode="auto">
          <a:xfrm>
            <a:off x="26130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1, 7, </a:t>
            </a:r>
            <a:r>
              <a:rPr lang="en-US" b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795974" name="Oval 6"/>
          <p:cNvSpPr>
            <a:spLocks noChangeArrowheads="1"/>
          </p:cNvSpPr>
          <p:nvPr/>
        </p:nvSpPr>
        <p:spPr bwMode="auto">
          <a:xfrm>
            <a:off x="403226" y="23526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1,6,7,</a:t>
            </a:r>
            <a:r>
              <a:rPr lang="en-US" b="0">
                <a:solidFill>
                  <a:srgbClr val="FFFF00"/>
                </a:solidFill>
              </a:rPr>
              <a:t>9</a:t>
            </a:r>
            <a:r>
              <a:rPr lang="en-US" b="0"/>
              <a:t>,10</a:t>
            </a:r>
          </a:p>
        </p:txBody>
      </p:sp>
      <p:sp>
        <p:nvSpPr>
          <p:cNvPr id="3795975" name="Oval 7"/>
          <p:cNvSpPr>
            <a:spLocks noChangeArrowheads="1"/>
          </p:cNvSpPr>
          <p:nvPr/>
        </p:nvSpPr>
        <p:spPr bwMode="auto">
          <a:xfrm>
            <a:off x="7032626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7</a:t>
            </a:r>
          </a:p>
        </p:txBody>
      </p:sp>
      <p:sp>
        <p:nvSpPr>
          <p:cNvPr id="3795976" name="Oval 8"/>
          <p:cNvSpPr>
            <a:spLocks noChangeArrowheads="1"/>
          </p:cNvSpPr>
          <p:nvPr/>
        </p:nvSpPr>
        <p:spPr bwMode="auto">
          <a:xfrm>
            <a:off x="47688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</a:t>
            </a:r>
          </a:p>
          <a:p>
            <a:r>
              <a:rPr lang="en-US" b="0"/>
              <a:t>5,6</a:t>
            </a:r>
          </a:p>
        </p:txBody>
      </p:sp>
      <p:sp>
        <p:nvSpPr>
          <p:cNvPr id="3795977" name="Oval 9"/>
          <p:cNvSpPr>
            <a:spLocks noChangeArrowheads="1"/>
          </p:cNvSpPr>
          <p:nvPr/>
        </p:nvSpPr>
        <p:spPr bwMode="auto">
          <a:xfrm>
            <a:off x="26352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1,5?</a:t>
            </a:r>
          </a:p>
        </p:txBody>
      </p:sp>
      <p:sp>
        <p:nvSpPr>
          <p:cNvPr id="3795978" name="Oval 10"/>
          <p:cNvSpPr>
            <a:spLocks noChangeArrowheads="1"/>
          </p:cNvSpPr>
          <p:nvPr/>
        </p:nvSpPr>
        <p:spPr bwMode="auto">
          <a:xfrm>
            <a:off x="425451" y="4714877"/>
            <a:ext cx="1501775" cy="1457325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1,2,4,5,6,</a:t>
            </a:r>
          </a:p>
          <a:p>
            <a:r>
              <a:rPr lang="en-US" b="0"/>
              <a:t>8,10</a:t>
            </a:r>
          </a:p>
        </p:txBody>
      </p:sp>
      <p:sp>
        <p:nvSpPr>
          <p:cNvPr id="3795979" name="Text Box 11"/>
          <p:cNvSpPr txBox="1">
            <a:spLocks noChangeArrowheads="1"/>
          </p:cNvSpPr>
          <p:nvPr/>
        </p:nvSpPr>
        <p:spPr bwMode="auto">
          <a:xfrm>
            <a:off x="685800" y="167640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B cell 		    </a:t>
            </a:r>
            <a:r>
              <a:rPr lang="en-US" b="0" dirty="0" smtClean="0">
                <a:solidFill>
                  <a:schemeClr val="tx1"/>
                </a:solidFill>
              </a:rPr>
              <a:t>		  pDC 		</a:t>
            </a:r>
            <a:r>
              <a:rPr lang="en-US" b="0" dirty="0">
                <a:solidFill>
                  <a:schemeClr val="tx1"/>
                </a:solidFill>
              </a:rPr>
              <a:t>	        </a:t>
            </a:r>
            <a:r>
              <a:rPr lang="en-US" b="0" dirty="0" err="1">
                <a:solidFill>
                  <a:schemeClr val="tx1"/>
                </a:solidFill>
              </a:rPr>
              <a:t>mDC</a:t>
            </a:r>
            <a:r>
              <a:rPr lang="en-US" b="0" dirty="0">
                <a:solidFill>
                  <a:schemeClr val="tx1"/>
                </a:solidFill>
              </a:rPr>
              <a:t>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     </a:t>
            </a:r>
            <a:r>
              <a:rPr lang="en-US" b="0" dirty="0">
                <a:solidFill>
                  <a:schemeClr val="tx1"/>
                </a:solidFill>
              </a:rPr>
              <a:t>mono</a:t>
            </a:r>
          </a:p>
        </p:txBody>
      </p:sp>
      <p:sp>
        <p:nvSpPr>
          <p:cNvPr id="3795980" name="Text Box 12"/>
          <p:cNvSpPr txBox="1">
            <a:spLocks noChangeArrowheads="1"/>
          </p:cNvSpPr>
          <p:nvPr/>
        </p:nvSpPr>
        <p:spPr bwMode="auto">
          <a:xfrm>
            <a:off x="685800" y="4114800"/>
            <a:ext cx="86868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PMN 		  </a:t>
            </a:r>
            <a:r>
              <a:rPr lang="en-US" b="0" dirty="0" smtClean="0">
                <a:solidFill>
                  <a:schemeClr val="tx1"/>
                </a:solidFill>
              </a:rPr>
              <a:t>		  </a:t>
            </a:r>
            <a:r>
              <a:rPr lang="en-US" b="0" dirty="0">
                <a:solidFill>
                  <a:schemeClr val="tx1"/>
                </a:solidFill>
              </a:rPr>
              <a:t>T cell 	</a:t>
            </a:r>
            <a:r>
              <a:rPr lang="en-US" b="0" dirty="0" smtClean="0">
                <a:solidFill>
                  <a:schemeClr val="tx1"/>
                </a:solidFill>
              </a:rPr>
              <a:t>		          </a:t>
            </a:r>
            <a:r>
              <a:rPr lang="en-US" b="0" dirty="0">
                <a:solidFill>
                  <a:schemeClr val="tx1"/>
                </a:solidFill>
              </a:rPr>
              <a:t>NK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  </a:t>
            </a:r>
            <a:r>
              <a:rPr lang="en-US" b="0" dirty="0" smtClean="0">
                <a:solidFill>
                  <a:schemeClr val="tx1"/>
                </a:solidFill>
              </a:rPr>
              <a:t>      </a:t>
            </a:r>
            <a:r>
              <a:rPr lang="en-US" b="0" dirty="0" err="1">
                <a:solidFill>
                  <a:schemeClr val="tx1"/>
                </a:solidFill>
              </a:rPr>
              <a:t>eos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795981" name="Oval 13"/>
          <p:cNvSpPr>
            <a:spLocks noChangeArrowheads="1"/>
          </p:cNvSpPr>
          <p:nvPr/>
        </p:nvSpPr>
        <p:spPr bwMode="auto">
          <a:xfrm>
            <a:off x="119064" y="1398590"/>
            <a:ext cx="4194175" cy="2859087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5982" name="Text Box 14"/>
          <p:cNvSpPr txBox="1">
            <a:spLocks noChangeArrowheads="1"/>
          </p:cNvSpPr>
          <p:nvPr/>
        </p:nvSpPr>
        <p:spPr bwMode="auto">
          <a:xfrm>
            <a:off x="563563" y="6159501"/>
            <a:ext cx="7008875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80064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980064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Disclaimer – the literature on this subject is controversial on the details!!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393700" y="193040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		    </a:t>
            </a:r>
            <a:r>
              <a:rPr lang="en-US" b="0" dirty="0" smtClean="0">
                <a:solidFill>
                  <a:schemeClr val="tx1"/>
                </a:solidFill>
              </a:rPr>
              <a:t>		  plasmacytoid DC 		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0" dirty="0" smtClean="0">
                <a:solidFill>
                  <a:schemeClr val="tx1"/>
                </a:solidFill>
              </a:rPr>
              <a:t>      myeloid DC 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1465" y="4068546"/>
            <a:ext cx="8809036" cy="163121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pDC have a unique immune function: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When activated, produce &gt;99% of the type I IFN made in response to infection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Immature pDC </a:t>
            </a:r>
            <a:r>
              <a:rPr lang="en-US" sz="2000" dirty="0" err="1" smtClean="0"/>
              <a:t>tolerize</a:t>
            </a:r>
            <a:r>
              <a:rPr lang="en-US" sz="2000" dirty="0" smtClean="0"/>
              <a:t> T cells rather than activate them, may have role in self tolerance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Are recruited by many tumors, induce </a:t>
            </a:r>
            <a:r>
              <a:rPr lang="en-US" sz="2000" dirty="0" err="1" smtClean="0"/>
              <a:t>Treg</a:t>
            </a:r>
            <a:r>
              <a:rPr lang="en-US" sz="2000" dirty="0" smtClean="0"/>
              <a:t>, protect against immune attack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551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7B51CE-0C1B-CF45-8E7C-3E1CFE6BD317}" type="slidenum">
              <a:rPr lang="en-US"/>
              <a:pPr/>
              <a:t>13</a:t>
            </a:fld>
            <a:endParaRPr lang="en-US"/>
          </a:p>
        </p:txBody>
      </p:sp>
      <p:sp>
        <p:nvSpPr>
          <p:cNvPr id="37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3063" y="633413"/>
            <a:ext cx="8450262" cy="965200"/>
          </a:xfrm>
          <a:noFill/>
          <a:ln>
            <a:noFill/>
          </a:ln>
        </p:spPr>
        <p:txBody>
          <a:bodyPr/>
          <a:lstStyle/>
          <a:p>
            <a:r>
              <a:rPr lang="en-US" sz="2800"/>
              <a:t>TLR Expression is Cell-Specific - </a:t>
            </a:r>
            <a:r>
              <a:rPr lang="en-US" sz="2800" i="1"/>
              <a:t>mouse</a:t>
            </a:r>
          </a:p>
        </p:txBody>
      </p:sp>
      <p:sp>
        <p:nvSpPr>
          <p:cNvPr id="3796995" name="Oval 3"/>
          <p:cNvSpPr>
            <a:spLocks noChangeArrowheads="1"/>
          </p:cNvSpPr>
          <p:nvPr/>
        </p:nvSpPr>
        <p:spPr bwMode="auto">
          <a:xfrm>
            <a:off x="7010401" y="23526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1,2,3,4,</a:t>
            </a:r>
          </a:p>
          <a:p>
            <a:r>
              <a:rPr lang="en-US" b="0"/>
              <a:t>5,6,</a:t>
            </a:r>
            <a:r>
              <a:rPr lang="en-US" b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796996" name="Oval 4"/>
          <p:cNvSpPr>
            <a:spLocks noChangeArrowheads="1"/>
          </p:cNvSpPr>
          <p:nvPr/>
        </p:nvSpPr>
        <p:spPr bwMode="auto">
          <a:xfrm>
            <a:off x="4746626" y="23526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1,2,3,4,5,</a:t>
            </a:r>
          </a:p>
          <a:p>
            <a:r>
              <a:rPr lang="en-US" b="0"/>
              <a:t>6,8,</a:t>
            </a:r>
            <a:r>
              <a:rPr lang="en-US" b="0">
                <a:solidFill>
                  <a:srgbClr val="FFFF00"/>
                </a:solidFill>
              </a:rPr>
              <a:t>9</a:t>
            </a:r>
            <a:r>
              <a:rPr lang="en-US" b="0"/>
              <a:t>,10</a:t>
            </a:r>
          </a:p>
        </p:txBody>
      </p:sp>
      <p:sp>
        <p:nvSpPr>
          <p:cNvPr id="3796997" name="Oval 5"/>
          <p:cNvSpPr>
            <a:spLocks noChangeArrowheads="1"/>
          </p:cNvSpPr>
          <p:nvPr/>
        </p:nvSpPr>
        <p:spPr bwMode="auto">
          <a:xfrm>
            <a:off x="2613026" y="23526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1, 7, </a:t>
            </a:r>
            <a:r>
              <a:rPr lang="en-US" b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796998" name="Oval 6"/>
          <p:cNvSpPr>
            <a:spLocks noChangeArrowheads="1"/>
          </p:cNvSpPr>
          <p:nvPr/>
        </p:nvSpPr>
        <p:spPr bwMode="auto">
          <a:xfrm>
            <a:off x="403226" y="23526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2,3,4,6,</a:t>
            </a:r>
          </a:p>
          <a:p>
            <a:r>
              <a:rPr lang="en-US" b="0"/>
              <a:t>7,</a:t>
            </a:r>
            <a:r>
              <a:rPr lang="en-US" b="0">
                <a:solidFill>
                  <a:srgbClr val="FFFF00"/>
                </a:solidFill>
              </a:rPr>
              <a:t>9</a:t>
            </a:r>
            <a:r>
              <a:rPr lang="en-US" b="0"/>
              <a:t>,10</a:t>
            </a:r>
          </a:p>
        </p:txBody>
      </p:sp>
      <p:sp>
        <p:nvSpPr>
          <p:cNvPr id="3796999" name="Oval 7"/>
          <p:cNvSpPr>
            <a:spLocks noChangeArrowheads="1"/>
          </p:cNvSpPr>
          <p:nvPr/>
        </p:nvSpPr>
        <p:spPr bwMode="auto">
          <a:xfrm>
            <a:off x="7032626" y="47148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7</a:t>
            </a:r>
          </a:p>
        </p:txBody>
      </p:sp>
      <p:sp>
        <p:nvSpPr>
          <p:cNvPr id="3797000" name="Oval 8"/>
          <p:cNvSpPr>
            <a:spLocks noChangeArrowheads="1"/>
          </p:cNvSpPr>
          <p:nvPr/>
        </p:nvSpPr>
        <p:spPr bwMode="auto">
          <a:xfrm>
            <a:off x="4768851" y="47148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1?</a:t>
            </a:r>
          </a:p>
        </p:txBody>
      </p:sp>
      <p:sp>
        <p:nvSpPr>
          <p:cNvPr id="3797001" name="Oval 9"/>
          <p:cNvSpPr>
            <a:spLocks noChangeArrowheads="1"/>
          </p:cNvSpPr>
          <p:nvPr/>
        </p:nvSpPr>
        <p:spPr bwMode="auto">
          <a:xfrm>
            <a:off x="2635251" y="47148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1,2,3,6</a:t>
            </a:r>
          </a:p>
        </p:txBody>
      </p:sp>
      <p:sp>
        <p:nvSpPr>
          <p:cNvPr id="3797002" name="Oval 10"/>
          <p:cNvSpPr>
            <a:spLocks noChangeArrowheads="1"/>
          </p:cNvSpPr>
          <p:nvPr/>
        </p:nvSpPr>
        <p:spPr bwMode="auto">
          <a:xfrm>
            <a:off x="425451" y="4714877"/>
            <a:ext cx="1501775" cy="1457325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b="0"/>
              <a:t>1,2,3,4,6,</a:t>
            </a:r>
          </a:p>
          <a:p>
            <a:r>
              <a:rPr lang="en-US" b="0"/>
              <a:t>7,</a:t>
            </a:r>
            <a:r>
              <a:rPr lang="en-US" b="0">
                <a:solidFill>
                  <a:srgbClr val="FFFF00"/>
                </a:solidFill>
              </a:rPr>
              <a:t>9</a:t>
            </a:r>
            <a:r>
              <a:rPr lang="en-US" b="0"/>
              <a:t>,10</a:t>
            </a:r>
          </a:p>
        </p:txBody>
      </p:sp>
      <p:sp>
        <p:nvSpPr>
          <p:cNvPr id="3797003" name="Text Box 11"/>
          <p:cNvSpPr txBox="1">
            <a:spLocks noChangeArrowheads="1"/>
          </p:cNvSpPr>
          <p:nvPr/>
        </p:nvSpPr>
        <p:spPr bwMode="auto">
          <a:xfrm>
            <a:off x="685800" y="1676400"/>
            <a:ext cx="8686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B cell 		    </a:t>
            </a:r>
            <a:r>
              <a:rPr lang="en-US" b="0" dirty="0" smtClean="0">
                <a:solidFill>
                  <a:schemeClr val="tx1"/>
                </a:solidFill>
              </a:rPr>
              <a:t>		 pDC 		</a:t>
            </a:r>
            <a:r>
              <a:rPr lang="en-US" b="0" dirty="0">
                <a:solidFill>
                  <a:schemeClr val="tx1"/>
                </a:solidFill>
              </a:rPr>
              <a:t>	     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mDC</a:t>
            </a:r>
            <a:r>
              <a:rPr lang="en-US" b="0" dirty="0">
                <a:solidFill>
                  <a:schemeClr val="tx1"/>
                </a:solidFill>
              </a:rPr>
              <a:t>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  mono</a:t>
            </a:r>
          </a:p>
        </p:txBody>
      </p:sp>
      <p:sp>
        <p:nvSpPr>
          <p:cNvPr id="3797004" name="Text Box 12"/>
          <p:cNvSpPr txBox="1">
            <a:spLocks noChangeArrowheads="1"/>
          </p:cNvSpPr>
          <p:nvPr/>
        </p:nvSpPr>
        <p:spPr bwMode="auto">
          <a:xfrm>
            <a:off x="685800" y="4114800"/>
            <a:ext cx="8686800" cy="36933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0" dirty="0">
                <a:solidFill>
                  <a:schemeClr val="tx1"/>
                </a:solidFill>
              </a:rPr>
              <a:t>PMN</a:t>
            </a:r>
            <a:r>
              <a:rPr lang="en-US" b="0" baseline="30000" dirty="0">
                <a:solidFill>
                  <a:schemeClr val="tx1"/>
                </a:solidFill>
              </a:rPr>
              <a:t>*</a:t>
            </a:r>
            <a:r>
              <a:rPr lang="en-US" b="0" dirty="0">
                <a:solidFill>
                  <a:schemeClr val="tx1"/>
                </a:solidFill>
              </a:rPr>
              <a:t> 	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tx1"/>
                </a:solidFill>
              </a:rPr>
              <a:t>T cell </a:t>
            </a:r>
            <a:r>
              <a:rPr lang="en-US" b="0" dirty="0" smtClean="0">
                <a:solidFill>
                  <a:schemeClr val="tx1"/>
                </a:solidFill>
              </a:rPr>
              <a:t>		</a:t>
            </a:r>
            <a:r>
              <a:rPr lang="en-US" b="0" dirty="0">
                <a:solidFill>
                  <a:schemeClr val="tx1"/>
                </a:solidFill>
              </a:rPr>
              <a:t>	   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chemeClr val="tx1"/>
                </a:solidFill>
              </a:rPr>
              <a:t>NK </a:t>
            </a:r>
            <a:r>
              <a:rPr lang="en-US" b="0" dirty="0">
                <a:solidFill>
                  <a:schemeClr val="tx1"/>
                </a:solidFill>
              </a:rPr>
              <a:t>	</a:t>
            </a:r>
            <a:r>
              <a:rPr lang="en-US" b="0" dirty="0" smtClean="0">
                <a:solidFill>
                  <a:schemeClr val="tx1"/>
                </a:solidFill>
              </a:rPr>
              <a:t>			</a:t>
            </a:r>
            <a:r>
              <a:rPr lang="en-US" dirty="0" smtClean="0">
                <a:solidFill>
                  <a:schemeClr val="tx1"/>
                </a:solidFill>
              </a:rPr>
              <a:t>       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 err="1">
                <a:solidFill>
                  <a:schemeClr val="tx1"/>
                </a:solidFill>
              </a:rPr>
              <a:t>eos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797005" name="Oval 13"/>
          <p:cNvSpPr>
            <a:spLocks noChangeArrowheads="1"/>
          </p:cNvSpPr>
          <p:nvPr/>
        </p:nvSpPr>
        <p:spPr bwMode="auto">
          <a:xfrm>
            <a:off x="0" y="1398590"/>
            <a:ext cx="9144000" cy="2859087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7006" name="Text Box 14"/>
          <p:cNvSpPr txBox="1">
            <a:spLocks noChangeArrowheads="1"/>
          </p:cNvSpPr>
          <p:nvPr/>
        </p:nvSpPr>
        <p:spPr bwMode="auto">
          <a:xfrm>
            <a:off x="493714" y="6081713"/>
            <a:ext cx="5181940" cy="36933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80064">
                <a:gamma/>
                <a:shade val="60000"/>
                <a:invGamma/>
                <a:alpha val="74998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980064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Other rodents appear to have similar TLR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4904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39738"/>
            <a:ext cx="8229599" cy="944562"/>
          </a:xfrm>
        </p:spPr>
        <p:txBody>
          <a:bodyPr>
            <a:no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Decision Point  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5422900" cy="4525963"/>
          </a:xfrm>
        </p:spPr>
        <p:txBody>
          <a:bodyPr/>
          <a:lstStyle/>
          <a:p>
            <a:r>
              <a:rPr lang="en-US" dirty="0"/>
              <a:t>having discovered a new way to activate the immune system with CpG </a:t>
            </a:r>
            <a:r>
              <a:rPr lang="en-US" dirty="0" smtClean="0"/>
              <a:t>DNA, </a:t>
            </a:r>
            <a:r>
              <a:rPr lang="en-US" dirty="0"/>
              <a:t>what do you do next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File patent, write a paper (and grant!)</a:t>
            </a:r>
          </a:p>
          <a:p>
            <a:r>
              <a:rPr lang="en-US" dirty="0" smtClean="0"/>
              <a:t>Start a company (thanks, Matt Howard, for telling me it’s only a teeny bit of work!)</a:t>
            </a:r>
          </a:p>
          <a:p>
            <a:r>
              <a:rPr lang="en-US" dirty="0" smtClean="0"/>
              <a:t>Coley Pharmaceutical Group, after William B. Coley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1600202"/>
            <a:ext cx="26162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4638"/>
            <a:ext cx="7937500" cy="11731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2</a:t>
            </a:r>
            <a:r>
              <a:rPr lang="en-US" sz="3200" baseline="30000" dirty="0" smtClean="0"/>
              <a:t>nd</a:t>
            </a:r>
            <a:r>
              <a:rPr lang="en-US" sz="3200" dirty="0" smtClean="0"/>
              <a:t> Decision Point </a:t>
            </a:r>
            <a:endParaRPr lang="en-US" sz="32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68500"/>
            <a:ext cx="8229600" cy="344646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n-lt"/>
              </a:rPr>
              <a:t>So we have </a:t>
            </a:r>
            <a:r>
              <a:rPr lang="en-US" b="1" dirty="0" smtClean="0">
                <a:latin typeface="+mn-lt"/>
              </a:rPr>
              <a:t>a powerful new </a:t>
            </a:r>
            <a:r>
              <a:rPr lang="en-US" b="1" dirty="0">
                <a:latin typeface="+mn-lt"/>
              </a:rPr>
              <a:t>immune activator, what are we going to use it for</a:t>
            </a:r>
            <a:r>
              <a:rPr lang="en-US" b="1" dirty="0" smtClean="0">
                <a:latin typeface="+mn-lt"/>
              </a:rPr>
              <a:t>?</a:t>
            </a:r>
          </a:p>
          <a:p>
            <a:r>
              <a:rPr lang="en-US" dirty="0" smtClean="0">
                <a:latin typeface="+mn-lt"/>
              </a:rPr>
              <a:t>Vaccine </a:t>
            </a:r>
            <a:r>
              <a:rPr lang="en-US" dirty="0">
                <a:latin typeface="+mn-lt"/>
              </a:rPr>
              <a:t>adjuvant</a:t>
            </a:r>
          </a:p>
          <a:p>
            <a:pPr eaLnBrk="1" hangingPunct="1"/>
            <a:r>
              <a:rPr lang="en-US" dirty="0">
                <a:latin typeface="+mn-lt"/>
              </a:rPr>
              <a:t>Allergy/asthma</a:t>
            </a:r>
          </a:p>
          <a:p>
            <a:r>
              <a:rPr lang="en-US" dirty="0">
                <a:latin typeface="+mn-lt"/>
              </a:rPr>
              <a:t>Infectious disease (HCV, HBV, HIV)</a:t>
            </a:r>
          </a:p>
          <a:p>
            <a:pPr eaLnBrk="1" hangingPunct="1"/>
            <a:r>
              <a:rPr lang="en-US" dirty="0" smtClean="0">
                <a:latin typeface="+mn-lt"/>
              </a:rPr>
              <a:t>Cancer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1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749300" y="274638"/>
            <a:ext cx="7937500" cy="1173162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200" dirty="0" smtClean="0"/>
              <a:t>Status of non-oncology programs </a:t>
            </a:r>
            <a:endParaRPr lang="en-US" sz="3200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62100"/>
            <a:ext cx="8229600" cy="385286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+mn-lt"/>
              </a:rPr>
              <a:t>Vaccine adjuvant  </a:t>
            </a:r>
          </a:p>
          <a:p>
            <a:pPr lvl="1"/>
            <a:r>
              <a:rPr lang="en-US" dirty="0" smtClean="0">
                <a:latin typeface="+mn-lt"/>
              </a:rPr>
              <a:t>outstanding human data in multiple ID vaccines, CpG is the strongest human adjuvant </a:t>
            </a:r>
          </a:p>
          <a:p>
            <a:pPr lvl="1"/>
            <a:r>
              <a:rPr lang="en-US" dirty="0" smtClean="0">
                <a:latin typeface="+mn-lt"/>
              </a:rPr>
              <a:t>we partnered with several companies still in development – </a:t>
            </a:r>
            <a:r>
              <a:rPr lang="en-US" dirty="0" err="1" smtClean="0">
                <a:latin typeface="+mn-lt"/>
              </a:rPr>
              <a:t>Dynavax</a:t>
            </a:r>
            <a:r>
              <a:rPr lang="en-US" dirty="0" smtClean="0">
                <a:latin typeface="+mn-lt"/>
              </a:rPr>
              <a:t> is most advanced with </a:t>
            </a:r>
            <a:r>
              <a:rPr lang="en-US" dirty="0" err="1" smtClean="0">
                <a:latin typeface="+mn-lt"/>
              </a:rPr>
              <a:t>Heplisav</a:t>
            </a:r>
            <a:r>
              <a:rPr lang="en-US" dirty="0" smtClean="0">
                <a:latin typeface="+mn-lt"/>
              </a:rPr>
              <a:t> (completed phase 3)</a:t>
            </a:r>
            <a:endParaRPr lang="en-US" dirty="0">
              <a:latin typeface="+mn-lt"/>
            </a:endParaRPr>
          </a:p>
          <a:p>
            <a:pPr eaLnBrk="1" hangingPunct="1"/>
            <a:r>
              <a:rPr lang="en-US" dirty="0">
                <a:latin typeface="+mn-lt"/>
              </a:rPr>
              <a:t>Allergy/</a:t>
            </a:r>
            <a:r>
              <a:rPr lang="en-US" dirty="0" smtClean="0">
                <a:latin typeface="+mn-lt"/>
              </a:rPr>
              <a:t>asthma</a:t>
            </a:r>
          </a:p>
          <a:p>
            <a:pPr lvl="1"/>
            <a:r>
              <a:rPr lang="en-US" dirty="0" smtClean="0">
                <a:latin typeface="+mn-lt"/>
              </a:rPr>
              <a:t>We partnered with Aventis</a:t>
            </a:r>
          </a:p>
          <a:p>
            <a:pPr lvl="1"/>
            <a:r>
              <a:rPr lang="en-US" dirty="0" smtClean="0">
                <a:latin typeface="+mn-lt"/>
              </a:rPr>
              <a:t>Positive human data but clinical hold from FDA – they merged with </a:t>
            </a:r>
            <a:r>
              <a:rPr lang="en-US" dirty="0" err="1" smtClean="0">
                <a:latin typeface="+mn-lt"/>
              </a:rPr>
              <a:t>Sanofi</a:t>
            </a:r>
            <a:r>
              <a:rPr lang="en-US" dirty="0" smtClean="0">
                <a:latin typeface="+mn-lt"/>
              </a:rPr>
              <a:t> and soon abandoned program; Astra-Zeneca is still developing inhaled CpG with </a:t>
            </a:r>
            <a:r>
              <a:rPr lang="en-US" dirty="0" err="1" smtClean="0">
                <a:latin typeface="+mn-lt"/>
              </a:rPr>
              <a:t>Dynavax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Infectious disease (HCV, HBV, HIV</a:t>
            </a:r>
            <a:r>
              <a:rPr lang="en-US" dirty="0" smtClean="0">
                <a:latin typeface="+mn-lt"/>
              </a:rPr>
              <a:t>)</a:t>
            </a:r>
          </a:p>
          <a:p>
            <a:pPr lvl="1"/>
            <a:r>
              <a:rPr lang="en-US" dirty="0" smtClean="0">
                <a:latin typeface="+mn-lt"/>
              </a:rPr>
              <a:t>We had positive phase 1/2 data in HCV but could not compete with oral direct anti-viral agents, abandoned program  </a:t>
            </a:r>
            <a:endParaRPr lang="en-US" dirty="0">
              <a:latin typeface="+mn-lt"/>
            </a:endParaRPr>
          </a:p>
          <a:p>
            <a:pPr eaLnBrk="1" hangingPunct="1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805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Decision Point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develop an innate immune activator in oncology in 2000?</a:t>
            </a:r>
          </a:p>
          <a:p>
            <a:r>
              <a:rPr lang="en-US" dirty="0" smtClean="0"/>
              <a:t>In mouse models worked best by intratumoral injection: injection of one tumor induced regression of distant </a:t>
            </a:r>
            <a:r>
              <a:rPr lang="en-US" dirty="0" err="1" smtClean="0"/>
              <a:t>mets</a:t>
            </a:r>
            <a:endParaRPr lang="en-US" dirty="0" smtClean="0"/>
          </a:p>
          <a:p>
            <a:r>
              <a:rPr lang="en-US" dirty="0" smtClean="0"/>
              <a:t>Modest activity with systemic administration</a:t>
            </a:r>
          </a:p>
          <a:p>
            <a:r>
              <a:rPr lang="en-US" dirty="0" smtClean="0"/>
              <a:t>Our original plan to develop CpG by intratumoral administration was abandoned after we talked to </a:t>
            </a:r>
            <a:r>
              <a:rPr lang="en-US" dirty="0" err="1" smtClean="0"/>
              <a:t>Pharma</a:t>
            </a:r>
            <a:r>
              <a:rPr lang="en-US" dirty="0" smtClean="0"/>
              <a:t> oncologists (but we still supported some small IT studies)  </a:t>
            </a:r>
          </a:p>
          <a:p>
            <a:r>
              <a:rPr lang="en-US" dirty="0" smtClean="0"/>
              <a:t>First, seek activity as monotherapy… 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5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63500"/>
            <a:ext cx="8085138" cy="1397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latin typeface="Trebuchet MS" charset="0"/>
                <a:cs typeface="+mj-cs"/>
              </a:rPr>
              <a:t>CPG7909 Efficacy </a:t>
            </a:r>
            <a:r>
              <a:rPr lang="en-US" dirty="0">
                <a:latin typeface="Trebuchet MS" charset="0"/>
                <a:cs typeface="+mj-cs"/>
              </a:rPr>
              <a:t>As a Monotherapy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22400"/>
            <a:ext cx="7772400" cy="49307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300" dirty="0" smtClean="0">
                <a:latin typeface="Arial" charset="0"/>
              </a:rPr>
              <a:t>Metastatic </a:t>
            </a:r>
            <a:r>
              <a:rPr lang="en-US" sz="2300" dirty="0">
                <a:latin typeface="Arial" charset="0"/>
              </a:rPr>
              <a:t>melanoma (SC: 2/20 PR by RECIST)</a:t>
            </a:r>
          </a:p>
          <a:p>
            <a:pPr>
              <a:defRPr/>
            </a:pPr>
            <a:r>
              <a:rPr lang="en-US" sz="2300" dirty="0">
                <a:latin typeface="Arial" charset="0"/>
              </a:rPr>
              <a:t>Cutaneous T cell lymphoma (SC: 3 CR and 6 PR of 28 by CTCL assessment index)</a:t>
            </a:r>
          </a:p>
          <a:p>
            <a:pPr>
              <a:defRPr/>
            </a:pPr>
            <a:r>
              <a:rPr lang="en-US" sz="2300" dirty="0">
                <a:latin typeface="Arial" charset="0"/>
              </a:rPr>
              <a:t>Non-Hodgkin’s lymphoma (SC: by RECIST 2/23 late CR in relapsed </a:t>
            </a:r>
            <a:r>
              <a:rPr lang="en-US" sz="2300" dirty="0" err="1">
                <a:latin typeface="Arial" charset="0"/>
              </a:rPr>
              <a:t>pt</a:t>
            </a:r>
            <a:r>
              <a:rPr lang="en-US" sz="2300" dirty="0">
                <a:latin typeface="Arial" charset="0"/>
              </a:rPr>
              <a:t>; 1 progressed at 15 </a:t>
            </a:r>
            <a:r>
              <a:rPr lang="en-US" sz="2300" dirty="0" err="1">
                <a:latin typeface="Arial" charset="0"/>
              </a:rPr>
              <a:t>mos</a:t>
            </a:r>
            <a:r>
              <a:rPr lang="en-US" sz="2300" dirty="0">
                <a:latin typeface="Arial" charset="0"/>
              </a:rPr>
              <a:t>)</a:t>
            </a:r>
          </a:p>
          <a:p>
            <a:pPr>
              <a:defRPr/>
            </a:pPr>
            <a:r>
              <a:rPr lang="en-US" sz="2300" dirty="0">
                <a:latin typeface="Arial" charset="0"/>
              </a:rPr>
              <a:t>Renal cell carcinoma (SC: 2/35 PR by RECIST)</a:t>
            </a:r>
          </a:p>
          <a:p>
            <a:pPr>
              <a:defRPr/>
            </a:pPr>
            <a:r>
              <a:rPr lang="en-US" sz="2300" dirty="0">
                <a:latin typeface="Arial" charset="0"/>
              </a:rPr>
              <a:t>Basal cell carcinoma (IL: 1/5 CR and 3/5 PR)</a:t>
            </a:r>
          </a:p>
          <a:p>
            <a:pPr marL="0" indent="0">
              <a:defRPr/>
            </a:pPr>
            <a:endParaRPr lang="en-US" dirty="0">
              <a:latin typeface="Arial" charset="0"/>
              <a:cs typeface="+mn-cs"/>
            </a:endParaRPr>
          </a:p>
          <a:p>
            <a:pPr marL="0" indent="0">
              <a:defRPr/>
            </a:pPr>
            <a:r>
              <a:rPr lang="en-US" dirty="0" smtClean="0">
                <a:latin typeface="Arial" charset="0"/>
                <a:cs typeface="+mn-cs"/>
              </a:rPr>
              <a:t>Monotherapy activity not adequate to seek approval</a:t>
            </a:r>
          </a:p>
          <a:p>
            <a:pPr marL="0" indent="0">
              <a:defRPr/>
            </a:pPr>
            <a:r>
              <a:rPr lang="en-US" dirty="0" smtClean="0">
                <a:latin typeface="Arial" charset="0"/>
              </a:rPr>
              <a:t>Cancer vaccines (collaborations; partnered with GSK)</a:t>
            </a:r>
          </a:p>
          <a:p>
            <a:pPr marL="0" indent="0">
              <a:defRPr/>
            </a:pPr>
            <a:r>
              <a:rPr lang="en-US" dirty="0" smtClean="0">
                <a:latin typeface="Arial" charset="0"/>
                <a:cs typeface="+mn-cs"/>
              </a:rPr>
              <a:t>Combo with SOC chemo in NSCLC and melanoma </a:t>
            </a:r>
            <a:endParaRPr lang="en-US" dirty="0">
              <a:latin typeface="Arial" charset="0"/>
              <a:cs typeface="+mn-cs"/>
            </a:endParaRPr>
          </a:p>
          <a:p>
            <a:pPr lvl="1">
              <a:defRPr/>
            </a:pPr>
            <a:endParaRPr lang="en-US" sz="1900" dirty="0">
              <a:latin typeface="Arial" charset="0"/>
            </a:endParaRPr>
          </a:p>
          <a:p>
            <a:pPr marL="0" indent="0">
              <a:defRPr/>
            </a:pPr>
            <a:endParaRPr lang="en-US" dirty="0">
              <a:latin typeface="Arial" charset="0"/>
              <a:cs typeface="+mn-cs"/>
            </a:endParaRPr>
          </a:p>
          <a:p>
            <a:pPr lvl="1">
              <a:defRPr/>
            </a:pPr>
            <a:endParaRPr lang="en-US" sz="19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874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7F0B6-3D4C-5B48-9790-EC0D6177BC9E}" type="slidenum">
              <a:rPr lang="en-US"/>
              <a:pPr/>
              <a:t>19</a:t>
            </a:fld>
            <a:endParaRPr lang="en-US"/>
          </a:p>
        </p:txBody>
      </p:sp>
      <p:sp>
        <p:nvSpPr>
          <p:cNvPr id="479234" name="Rectangle 2"/>
          <p:cNvSpPr>
            <a:spLocks noChangeArrowheads="1"/>
          </p:cNvSpPr>
          <p:nvPr/>
        </p:nvSpPr>
        <p:spPr bwMode="auto">
          <a:xfrm>
            <a:off x="457201" y="1031875"/>
            <a:ext cx="5870575" cy="530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235" name="Rectangle 3"/>
          <p:cNvSpPr>
            <a:spLocks noGrp="1" noChangeArrowheads="1"/>
          </p:cNvSpPr>
          <p:nvPr>
            <p:ph type="title"/>
          </p:nvPr>
        </p:nvSpPr>
        <p:spPr>
          <a:xfrm>
            <a:off x="863601" y="274638"/>
            <a:ext cx="7823200" cy="639762"/>
          </a:xfrm>
        </p:spPr>
        <p:txBody>
          <a:bodyPr>
            <a:noAutofit/>
          </a:bodyPr>
          <a:lstStyle/>
          <a:p>
            <a:r>
              <a:rPr lang="de-DE" sz="2800" dirty="0" smtClean="0"/>
              <a:t>CpG 7909 As </a:t>
            </a:r>
            <a:r>
              <a:rPr lang="de-DE" sz="2800" dirty="0"/>
              <a:t>Tumor </a:t>
            </a:r>
            <a:r>
              <a:rPr lang="de-DE" sz="2800" dirty="0" err="1"/>
              <a:t>Vaccine</a:t>
            </a:r>
            <a:r>
              <a:rPr lang="de-DE" sz="2800" dirty="0"/>
              <a:t> </a:t>
            </a:r>
            <a:r>
              <a:rPr lang="de-DE" sz="2800" dirty="0" err="1"/>
              <a:t>Adjuvant</a:t>
            </a:r>
            <a:r>
              <a:rPr lang="de-DE" sz="2800" dirty="0"/>
              <a:t> </a:t>
            </a:r>
            <a:r>
              <a:rPr lang="de-DE" sz="2800" dirty="0" err="1"/>
              <a:t>Enhances</a:t>
            </a:r>
            <a:r>
              <a:rPr lang="de-DE" sz="2800" dirty="0"/>
              <a:t> </a:t>
            </a:r>
            <a:r>
              <a:rPr lang="de-DE" sz="2800" dirty="0" smtClean="0"/>
              <a:t>CTL Response </a:t>
            </a:r>
            <a:r>
              <a:rPr lang="de-DE" sz="2800" dirty="0"/>
              <a:t>In </a:t>
            </a:r>
            <a:r>
              <a:rPr lang="de-DE" sz="2800" dirty="0" err="1"/>
              <a:t>Melanoma</a:t>
            </a:r>
            <a:r>
              <a:rPr lang="de-DE" sz="2800" dirty="0"/>
              <a:t> </a:t>
            </a:r>
            <a:r>
              <a:rPr lang="de-DE" sz="2800" dirty="0" err="1"/>
              <a:t>Patients</a:t>
            </a:r>
            <a:endParaRPr lang="de-DE" sz="2800" dirty="0"/>
          </a:p>
        </p:txBody>
      </p:sp>
      <p:pic>
        <p:nvPicPr>
          <p:cNvPr id="479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/>
          <a:stretch>
            <a:fillRect/>
          </a:stretch>
        </p:blipFill>
        <p:spPr bwMode="auto">
          <a:xfrm>
            <a:off x="571501" y="2463802"/>
            <a:ext cx="5710238" cy="377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792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6" y="1133477"/>
            <a:ext cx="45847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9238" name="Oval 6"/>
          <p:cNvSpPr>
            <a:spLocks noChangeArrowheads="1"/>
          </p:cNvSpPr>
          <p:nvPr/>
        </p:nvSpPr>
        <p:spPr bwMode="auto">
          <a:xfrm>
            <a:off x="4090988" y="3346450"/>
            <a:ext cx="1752600" cy="2120900"/>
          </a:xfrm>
          <a:prstGeom prst="ellipse">
            <a:avLst/>
          </a:prstGeom>
          <a:noFill/>
          <a:ln w="5715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9239" name="Rectangle 7"/>
          <p:cNvSpPr>
            <a:spLocks noChangeArrowheads="1"/>
          </p:cNvSpPr>
          <p:nvPr/>
        </p:nvSpPr>
        <p:spPr bwMode="auto">
          <a:xfrm>
            <a:off x="6327776" y="5929243"/>
            <a:ext cx="3577432" cy="269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 anchor="b">
            <a:spAutoFit/>
          </a:bodyPr>
          <a:lstStyle/>
          <a:p>
            <a:pPr eaLnBrk="0" hangingPunct="0">
              <a:lnSpc>
                <a:spcPct val="95000"/>
              </a:lnSpc>
              <a:tabLst>
                <a:tab pos="176213" algn="l"/>
              </a:tabLst>
            </a:pPr>
            <a:r>
              <a:rPr lang="en-US" sz="1200" i="1" dirty="0" err="1"/>
              <a:t>Speiser</a:t>
            </a:r>
            <a:r>
              <a:rPr lang="en-US" sz="1200" i="1" dirty="0"/>
              <a:t> et al., J </a:t>
            </a:r>
            <a:r>
              <a:rPr lang="en-US" sz="1200" i="1" dirty="0" err="1"/>
              <a:t>Clin</a:t>
            </a:r>
            <a:r>
              <a:rPr lang="en-US" sz="1200" i="1" dirty="0"/>
              <a:t> Invest, 2005</a:t>
            </a:r>
          </a:p>
        </p:txBody>
      </p:sp>
      <p:sp>
        <p:nvSpPr>
          <p:cNvPr id="479240" name="Rectangle 8"/>
          <p:cNvSpPr>
            <a:spLocks noChangeArrowheads="1"/>
          </p:cNvSpPr>
          <p:nvPr/>
        </p:nvSpPr>
        <p:spPr bwMode="blackWhite">
          <a:xfrm rot="10800000" flipV="1">
            <a:off x="6043614" y="3771538"/>
            <a:ext cx="2797175" cy="1434239"/>
          </a:xfrm>
          <a:prstGeom prst="rect">
            <a:avLst/>
          </a:prstGeom>
          <a:gradFill rotWithShape="0">
            <a:gsLst>
              <a:gs pos="0">
                <a:srgbClr val="0000FF">
                  <a:gamma/>
                  <a:shade val="46275"/>
                  <a:invGamma/>
                </a:srgbClr>
              </a:gs>
              <a:gs pos="100000">
                <a:srgbClr val="0000FF"/>
              </a:gs>
            </a:gsLst>
            <a:lin ang="5400000" scaled="1"/>
          </a:gradFill>
          <a:ln w="12700">
            <a:solidFill>
              <a:srgbClr val="6699FF"/>
            </a:solidFill>
            <a:miter lim="800000"/>
            <a:headEnd/>
            <a:tailEnd/>
          </a:ln>
          <a:effectLst>
            <a:outerShdw blurRad="63500" dist="71842" dir="2700000" algn="ctr" rotWithShape="0">
              <a:srgbClr val="000000">
                <a:alpha val="74998"/>
              </a:srgbClr>
            </a:outerShdw>
          </a:effectLst>
        </p:spPr>
        <p:txBody>
          <a:bodyPr tIns="91440" bIns="109728" anchor="ctr">
            <a:spAutoFit/>
          </a:bodyPr>
          <a:lstStyle/>
          <a:p>
            <a:pPr algn="ctr" eaLnBrk="0" hangingPunct="0"/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~10X Increase in Tumor-Specific </a:t>
            </a:r>
            <a:r>
              <a:rPr lang="en-US" sz="2000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CD8</a:t>
            </a:r>
            <a:r>
              <a:rPr lang="en-US" sz="2000" b="1" i="1" baseline="300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+</a:t>
            </a:r>
            <a:r>
              <a:rPr lang="en-US" sz="2000" b="1" i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0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Killer T Cells in Melanoma Patients</a:t>
            </a:r>
          </a:p>
        </p:txBody>
      </p:sp>
    </p:spTree>
    <p:extLst>
      <p:ext uri="{BB962C8B-B14F-4D97-AF65-F5344CB8AC3E}">
        <p14:creationId xmlns:p14="http://schemas.microsoft.com/office/powerpoint/2010/main" val="211227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00" y="158592"/>
            <a:ext cx="7162800" cy="919162"/>
          </a:xfrm>
        </p:spPr>
        <p:txBody>
          <a:bodyPr>
            <a:normAutofit/>
          </a:bodyPr>
          <a:lstStyle/>
          <a:p>
            <a:r>
              <a:rPr lang="en-US" dirty="0" smtClean="0"/>
              <a:t>Krieg Lab (circa ~1999)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3616"/>
            <a:ext cx="7518400" cy="50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0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95350" y="1846263"/>
            <a:ext cx="4084638" cy="2692400"/>
          </a:xfrm>
          <a:prstGeom prst="rect">
            <a:avLst/>
          </a:prstGeom>
          <a:gradFill rotWithShape="0">
            <a:gsLst>
              <a:gs pos="0">
                <a:srgbClr val="00182F"/>
              </a:gs>
              <a:gs pos="50000">
                <a:srgbClr val="003366"/>
              </a:gs>
              <a:gs pos="100000">
                <a:srgbClr val="00182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xfrm>
            <a:off x="592138" y="88900"/>
            <a:ext cx="8383587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latin typeface="Trebuchet MS" charset="0"/>
                <a:cs typeface="+mj-cs"/>
              </a:rPr>
              <a:t>CPG 7909 Responses in Advanced Melanoma (Phase I/II)</a:t>
            </a:r>
          </a:p>
        </p:txBody>
      </p:sp>
      <p:graphicFrame>
        <p:nvGraphicFramePr>
          <p:cNvPr id="7429124" name="Object 4"/>
          <p:cNvGraphicFramePr>
            <a:graphicFrameLocks noGrp="1" noChangeAspect="1"/>
          </p:cNvGraphicFramePr>
          <p:nvPr>
            <p:ph type="chart" idx="4294967295"/>
            <p:extLst>
              <p:ext uri="{D42A27DB-BD31-4B8C-83A1-F6EECF244321}">
                <p14:modId xmlns:p14="http://schemas.microsoft.com/office/powerpoint/2010/main" val="2341144926"/>
              </p:ext>
            </p:extLst>
          </p:nvPr>
        </p:nvGraphicFramePr>
        <p:xfrm>
          <a:off x="96838" y="1604963"/>
          <a:ext cx="5080000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7" name="Chart" r:id="rId4" imgW="7772400" imgH="4114800" progId="MSGraph.Chart.8">
                  <p:embed followColorScheme="full"/>
                </p:oleObj>
              </mc:Choice>
              <mc:Fallback>
                <p:oleObj name="Chart" r:id="rId4" imgW="7772400" imgH="4114800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12901"/>
                      <a:stretch>
                        <a:fillRect/>
                      </a:stretch>
                    </p:blipFill>
                    <p:spPr bwMode="gray">
                      <a:xfrm>
                        <a:off x="96838" y="1604963"/>
                        <a:ext cx="5080000" cy="414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5843588" y="6242050"/>
            <a:ext cx="295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nl-NL" sz="1200" b="1">
                <a:cs typeface="+mn-cs"/>
              </a:rPr>
              <a:t>Dr. H.H. van Ojik, Erasmus, Rotterdam</a:t>
            </a:r>
            <a:endParaRPr lang="en-US" sz="1200" b="1">
              <a:cs typeface="+mn-cs"/>
            </a:endParaRP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1917700" y="1871663"/>
            <a:ext cx="30797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sz="1400" b="1" smtClean="0">
                <a:solidFill>
                  <a:schemeClr val="hlink"/>
                </a:solidFill>
                <a:cs typeface="+mn-cs"/>
              </a:rPr>
              <a:t>MAGE-3 protein + </a:t>
            </a:r>
            <a:br>
              <a:rPr lang="en-US" sz="1400" b="1" smtClean="0">
                <a:solidFill>
                  <a:schemeClr val="hlink"/>
                </a:solidFill>
                <a:cs typeface="+mn-cs"/>
              </a:rPr>
            </a:br>
            <a:r>
              <a:rPr lang="en-US" sz="1400" b="1" smtClean="0">
                <a:solidFill>
                  <a:schemeClr val="hlink"/>
                </a:solidFill>
                <a:cs typeface="+mn-cs"/>
              </a:rPr>
              <a:t>1.0 mg CPG 7909</a:t>
            </a:r>
          </a:p>
        </p:txBody>
      </p:sp>
      <p:sp>
        <p:nvSpPr>
          <p:cNvPr id="18439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5087938" y="1344613"/>
            <a:ext cx="3830637" cy="4378325"/>
          </a:xfrm>
        </p:spPr>
        <p:txBody>
          <a:bodyPr/>
          <a:lstStyle/>
          <a:p>
            <a:pPr marL="0" indent="0">
              <a:defRPr/>
            </a:pPr>
            <a:r>
              <a:rPr lang="en-US">
                <a:latin typeface="Arial" charset="0"/>
                <a:cs typeface="+mn-cs"/>
              </a:rPr>
              <a:t>Large melanoma tumors can regress with repeated vaccinations</a:t>
            </a:r>
          </a:p>
          <a:p>
            <a:pPr lvl="1">
              <a:defRPr/>
            </a:pPr>
            <a:r>
              <a:rPr lang="en-US">
                <a:latin typeface="Arial" charset="0"/>
              </a:rPr>
              <a:t>Stage IV melanoma patients (N=6)</a:t>
            </a:r>
          </a:p>
          <a:p>
            <a:pPr lvl="1">
              <a:defRPr/>
            </a:pPr>
            <a:r>
              <a:rPr lang="en-US">
                <a:latin typeface="Arial" charset="0"/>
              </a:rPr>
              <a:t>Multiple vaccinations at tri-weekly intervals</a:t>
            </a:r>
          </a:p>
          <a:p>
            <a:pPr lvl="1">
              <a:defRPr/>
            </a:pPr>
            <a:r>
              <a:rPr lang="en-US">
                <a:latin typeface="Arial" charset="0"/>
              </a:rPr>
              <a:t>1 CR, 1 PR, 2 SD, 2 PD (based on RECIST criteria)</a:t>
            </a:r>
          </a:p>
        </p:txBody>
      </p:sp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3366"/>
              </a:clrFrom>
              <a:clrTo>
                <a:srgbClr val="00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13" y="1163638"/>
            <a:ext cx="576262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29129" name="AutoShape 9"/>
          <p:cNvSpPr>
            <a:spLocks/>
          </p:cNvSpPr>
          <p:nvPr/>
        </p:nvSpPr>
        <p:spPr bwMode="auto">
          <a:xfrm>
            <a:off x="3959225" y="2690813"/>
            <a:ext cx="914400" cy="347662"/>
          </a:xfrm>
          <a:prstGeom prst="accentCallout3">
            <a:avLst>
              <a:gd name="adj1" fmla="val 32875"/>
              <a:gd name="adj2" fmla="val -8333"/>
              <a:gd name="adj3" fmla="val 32875"/>
              <a:gd name="adj4" fmla="val -91495"/>
              <a:gd name="adj5" fmla="val 76713"/>
              <a:gd name="adj6" fmla="val -91495"/>
              <a:gd name="adj7" fmla="val 120546"/>
              <a:gd name="adj8" fmla="val -77954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sz="14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Patient 1</a:t>
            </a:r>
          </a:p>
        </p:txBody>
      </p:sp>
      <p:sp>
        <p:nvSpPr>
          <p:cNvPr id="7429130" name="AutoShape 10"/>
          <p:cNvSpPr>
            <a:spLocks/>
          </p:cNvSpPr>
          <p:nvPr/>
        </p:nvSpPr>
        <p:spPr bwMode="auto">
          <a:xfrm>
            <a:off x="1444625" y="3332163"/>
            <a:ext cx="914400" cy="347662"/>
          </a:xfrm>
          <a:prstGeom prst="accentCallout3">
            <a:avLst>
              <a:gd name="adj1" fmla="val 32875"/>
              <a:gd name="adj2" fmla="val 108333"/>
              <a:gd name="adj3" fmla="val 32875"/>
              <a:gd name="adj4" fmla="val 141148"/>
              <a:gd name="adj5" fmla="val 142921"/>
              <a:gd name="adj6" fmla="val 141148"/>
              <a:gd name="adj7" fmla="val 253880"/>
              <a:gd name="adj8" fmla="val 92190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en-US" sz="14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Patient 2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gray">
          <a:xfrm rot="-5400000">
            <a:off x="-1944687" y="2968625"/>
            <a:ext cx="469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55F47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SzPct val="9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/>
            </a:pPr>
            <a:r>
              <a:rPr lang="en-US" sz="1600" b="1" smtClean="0">
                <a:cs typeface="+mn-cs"/>
              </a:rPr>
              <a:t>Sum of Tumor Diameter (cm</a:t>
            </a:r>
            <a:r>
              <a:rPr lang="en-US" sz="1600" b="1" baseline="30000" smtClean="0">
                <a:cs typeface="+mn-cs"/>
              </a:rPr>
              <a:t>2</a:t>
            </a:r>
            <a:r>
              <a:rPr lang="en-US" sz="1600" b="1" smtClean="0"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2823010"/>
      </p:ext>
    </p:extLst>
  </p:cSld>
  <p:clrMapOvr>
    <a:masterClrMapping/>
  </p:clrMapOvr>
  <p:transition xmlns:p14="http://schemas.microsoft.com/office/powerpoint/2010/main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endParaRPr lang="en-US">
              <a:latin typeface="Trebuchet MS" charset="0"/>
              <a:cs typeface="+mj-cs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363" y="0"/>
            <a:ext cx="9866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46002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5B003C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430148" name="Oval 4"/>
          <p:cNvSpPr>
            <a:spLocks noChangeArrowheads="1"/>
          </p:cNvSpPr>
          <p:nvPr/>
        </p:nvSpPr>
        <p:spPr bwMode="gray">
          <a:xfrm>
            <a:off x="839788" y="3465513"/>
            <a:ext cx="8558212" cy="658812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45720" tIns="91440" rIns="45720" bIns="91440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53107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3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0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endParaRPr lang="en-US">
              <a:latin typeface="Trebuchet MS" charset="0"/>
              <a:cs typeface="+mj-cs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363" y="0"/>
            <a:ext cx="9866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46002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5B003C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430148" name="Oval 4"/>
          <p:cNvSpPr>
            <a:spLocks noChangeArrowheads="1"/>
          </p:cNvSpPr>
          <p:nvPr/>
        </p:nvSpPr>
        <p:spPr bwMode="gray">
          <a:xfrm>
            <a:off x="839788" y="3465513"/>
            <a:ext cx="8558212" cy="658812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45720" tIns="91440" rIns="45720" bIns="91440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9401" y="4584700"/>
            <a:ext cx="8547100" cy="181588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All GSK phase 3 cancer vaccine trials have failed to meet all efficacy endpoints so far</a:t>
            </a:r>
          </a:p>
          <a:p>
            <a:pPr algn="ctr"/>
            <a:r>
              <a:rPr lang="en-US" sz="2400" b="1" dirty="0" smtClean="0"/>
              <a:t>Cancer vaccine field may be moving away from unmutated self antigens in favor of tumor-specific </a:t>
            </a:r>
            <a:r>
              <a:rPr lang="en-US" sz="2400" b="1" dirty="0" err="1" smtClean="0"/>
              <a:t>neoantigens</a:t>
            </a:r>
            <a:r>
              <a:rPr lang="en-US" sz="2400" b="1" dirty="0" smtClean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5380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61938" y="763588"/>
            <a:ext cx="8491537" cy="506412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Can TLR9 stimulation by </a:t>
            </a:r>
            <a:br>
              <a:rPr lang="en-US" dirty="0"/>
            </a:br>
            <a:r>
              <a:rPr lang="en-US" dirty="0" smtClean="0"/>
              <a:t>CpG enhance </a:t>
            </a:r>
            <a:r>
              <a:rPr lang="en-US" dirty="0"/>
              <a:t>chemotherapy? </a:t>
            </a:r>
          </a:p>
        </p:txBody>
      </p:sp>
      <p:sp>
        <p:nvSpPr>
          <p:cNvPr id="3764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46250"/>
            <a:ext cx="8013700" cy="456565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Theory: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Chemotherapy can </a:t>
            </a:r>
            <a:r>
              <a:rPr lang="en-US" i="1" dirty="0">
                <a:latin typeface="Arial" charset="0"/>
              </a:rPr>
              <a:t>enhance</a:t>
            </a:r>
            <a:r>
              <a:rPr lang="en-US" dirty="0">
                <a:latin typeface="Arial" charset="0"/>
              </a:rPr>
              <a:t> immunity:</a:t>
            </a:r>
          </a:p>
          <a:p>
            <a:pPr lvl="2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Disrupts tumor stroma</a:t>
            </a:r>
          </a:p>
          <a:p>
            <a:pPr lvl="2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Suppress regulatory T cells, increased anti-tumor CTL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</a:rPr>
              <a:t>CpG activates </a:t>
            </a:r>
            <a:r>
              <a:rPr lang="en-US" dirty="0">
                <a:latin typeface="Arial" charset="0"/>
              </a:rPr>
              <a:t>pDC in vivo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pDC induce T cell response that rejects tumor</a:t>
            </a:r>
          </a:p>
          <a:p>
            <a:pPr eaLnBrk="1" hangingPunct="1">
              <a:lnSpc>
                <a:spcPct val="80000"/>
              </a:lnSpc>
            </a:pPr>
            <a:r>
              <a:rPr lang="en-US" dirty="0" smtClean="0">
                <a:latin typeface="Arial" charset="0"/>
              </a:rPr>
              <a:t>Demonstrated </a:t>
            </a:r>
            <a:r>
              <a:rPr lang="en-US" dirty="0">
                <a:latin typeface="Arial" charset="0"/>
              </a:rPr>
              <a:t>in tumor-bearing mice: chemo + CpG induced anti-tumor T cells, prolonged survival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Will it work in humans?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latin typeface="Arial" charset="0"/>
              </a:rPr>
              <a:t>Decision: </a:t>
            </a:r>
            <a:r>
              <a:rPr lang="en-US" dirty="0" smtClean="0">
                <a:latin typeface="Arial" charset="0"/>
              </a:rPr>
              <a:t>do </a:t>
            </a:r>
            <a:r>
              <a:rPr lang="en-US" u="sng" dirty="0">
                <a:latin typeface="Arial" charset="0"/>
              </a:rPr>
              <a:t>randomized controlled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trials in melanoma (+/- DTIC) and NSCLC (+/- Gem/</a:t>
            </a:r>
            <a:r>
              <a:rPr lang="en-US" dirty="0" err="1" smtClean="0">
                <a:latin typeface="Arial" charset="0"/>
              </a:rPr>
              <a:t>Cis</a:t>
            </a:r>
            <a:r>
              <a:rPr lang="en-US" dirty="0" smtClean="0">
                <a:latin typeface="Arial" charset="0"/>
              </a:rPr>
              <a:t>)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061723"/>
      </p:ext>
    </p:extLst>
  </p:cSld>
  <p:clrMapOvr>
    <a:masterClrMapping/>
  </p:clrMapOvr>
  <p:transition xmlns:p14="http://schemas.microsoft.com/office/powerpoint/2010/main">
    <p:randomBar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64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64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7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7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764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764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64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64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4227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366712" y="317500"/>
            <a:ext cx="7761287" cy="973138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dirty="0" smtClean="0">
                <a:ea typeface="宋体" charset="0"/>
                <a:cs typeface="宋体" charset="0"/>
              </a:rPr>
              <a:t>Phase 2 NSCLC: Trend </a:t>
            </a:r>
            <a:r>
              <a:rPr lang="en-US" altLang="zh-CN" dirty="0">
                <a:ea typeface="宋体" charset="0"/>
                <a:cs typeface="宋体" charset="0"/>
              </a:rPr>
              <a:t>to Improved Survival </a:t>
            </a:r>
            <a:br>
              <a:rPr lang="en-US" altLang="zh-CN" dirty="0">
                <a:ea typeface="宋体" charset="0"/>
                <a:cs typeface="宋体" charset="0"/>
              </a:rPr>
            </a:br>
            <a:endParaRPr lang="en-US" altLang="zh-CN" dirty="0">
              <a:ea typeface="宋体" charset="0"/>
              <a:cs typeface="宋体" charset="0"/>
            </a:endParaRPr>
          </a:p>
        </p:txBody>
      </p:sp>
      <p:grpSp>
        <p:nvGrpSpPr>
          <p:cNvPr id="47107" name="Group 3"/>
          <p:cNvGrpSpPr>
            <a:grpSpLocks/>
          </p:cNvGrpSpPr>
          <p:nvPr/>
        </p:nvGrpSpPr>
        <p:grpSpPr bwMode="auto">
          <a:xfrm>
            <a:off x="200025" y="1395413"/>
            <a:ext cx="8764588" cy="5410200"/>
            <a:chOff x="126" y="879"/>
            <a:chExt cx="5521" cy="3408"/>
          </a:xfrm>
        </p:grpSpPr>
        <p:pic>
          <p:nvPicPr>
            <p:cNvPr id="4710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" y="879"/>
              <a:ext cx="4508" cy="3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72421" name="Line 5"/>
            <p:cNvSpPr>
              <a:spLocks noChangeShapeType="1"/>
            </p:cNvSpPr>
            <p:nvPr/>
          </p:nvSpPr>
          <p:spPr bwMode="auto">
            <a:xfrm>
              <a:off x="1829" y="2479"/>
              <a:ext cx="0" cy="57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22" name="Line 6"/>
            <p:cNvSpPr>
              <a:spLocks noChangeShapeType="1"/>
            </p:cNvSpPr>
            <p:nvPr/>
          </p:nvSpPr>
          <p:spPr bwMode="auto">
            <a:xfrm>
              <a:off x="2430" y="2403"/>
              <a:ext cx="0" cy="749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23" name="AutoShape 7"/>
            <p:cNvSpPr>
              <a:spLocks noChangeArrowheads="1"/>
            </p:cNvSpPr>
            <p:nvPr/>
          </p:nvSpPr>
          <p:spPr bwMode="auto">
            <a:xfrm>
              <a:off x="2203" y="3173"/>
              <a:ext cx="818" cy="19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algn="ctr">
              <a:solidFill>
                <a:schemeClr val="tx2"/>
              </a:solidFill>
              <a:round/>
              <a:headEnd/>
              <a:tailEnd/>
            </a:ln>
            <a:effectLst>
              <a:outerShdw dist="109250" dir="326773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457200" indent="-457200">
                <a:spcBef>
                  <a:spcPct val="30000"/>
                </a:spcBef>
                <a:buClr>
                  <a:srgbClr val="FF6600"/>
                </a:buClr>
              </a:pPr>
              <a:r>
                <a:rPr lang="en-US" altLang="zh-CN" sz="18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宋体" charset="0"/>
                  <a:cs typeface="宋体" charset="0"/>
                </a:rPr>
                <a:t>12.2 </a:t>
              </a:r>
              <a:r>
                <a:rPr lang="en-US" altLang="zh-CN" sz="1400">
                  <a:solidFill>
                    <a:schemeClr val="tx2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宋体" charset="0"/>
                  <a:cs typeface="宋体" charset="0"/>
                </a:rPr>
                <a:t>months</a:t>
              </a:r>
            </a:p>
          </p:txBody>
        </p:sp>
        <p:sp>
          <p:nvSpPr>
            <p:cNvPr id="3772424" name="AutoShape 8"/>
            <p:cNvSpPr>
              <a:spLocks noChangeArrowheads="1"/>
            </p:cNvSpPr>
            <p:nvPr/>
          </p:nvSpPr>
          <p:spPr bwMode="auto">
            <a:xfrm>
              <a:off x="1285" y="3078"/>
              <a:ext cx="712" cy="222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 algn="ctr">
              <a:solidFill>
                <a:srgbClr val="FF9933"/>
              </a:solidFill>
              <a:round/>
              <a:headEnd/>
              <a:tailEnd/>
            </a:ln>
            <a:effectLst>
              <a:outerShdw dist="109250" dir="3267739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marL="457200" indent="-457200">
                <a:spcBef>
                  <a:spcPct val="30000"/>
                </a:spcBef>
                <a:buClr>
                  <a:srgbClr val="FF6600"/>
                </a:buClr>
              </a:pPr>
              <a:r>
                <a:rPr lang="en-US" altLang="zh-CN" sz="1800">
                  <a:solidFill>
                    <a:srgbClr val="FF9933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宋体" charset="0"/>
                  <a:cs typeface="宋体" charset="0"/>
                </a:rPr>
                <a:t>6.8 </a:t>
              </a:r>
              <a:r>
                <a:rPr lang="en-US" altLang="zh-CN" sz="1400">
                  <a:solidFill>
                    <a:srgbClr val="FF9933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ea typeface="宋体" charset="0"/>
                  <a:cs typeface="宋体" charset="0"/>
                </a:rPr>
                <a:t>months</a:t>
              </a:r>
            </a:p>
          </p:txBody>
        </p:sp>
        <p:sp>
          <p:nvSpPr>
            <p:cNvPr id="47113" name="Text Box 9"/>
            <p:cNvSpPr txBox="1">
              <a:spLocks noChangeArrowheads="1"/>
            </p:cNvSpPr>
            <p:nvPr/>
          </p:nvSpPr>
          <p:spPr bwMode="auto">
            <a:xfrm>
              <a:off x="126" y="3557"/>
              <a:ext cx="548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5B003C">
                  <a:alpha val="74998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80064"/>
                      </a:gs>
                      <a:gs pos="100000">
                        <a:srgbClr val="46002E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altLang="zh-CN" sz="1200">
                  <a:solidFill>
                    <a:schemeClr val="bg2"/>
                  </a:solidFill>
                  <a:ea typeface="宋体" charset="0"/>
                  <a:cs typeface="宋体" charset="0"/>
                </a:rPr>
                <a:t>HR: 0.73</a:t>
              </a:r>
            </a:p>
            <a:p>
              <a:pPr algn="l"/>
              <a:r>
                <a:rPr lang="en-US" altLang="zh-CN" sz="1200">
                  <a:solidFill>
                    <a:schemeClr val="bg2"/>
                  </a:solidFill>
                  <a:ea typeface="宋体" charset="0"/>
                  <a:cs typeface="宋体" charset="0"/>
                </a:rPr>
                <a:t>P:  </a:t>
              </a:r>
              <a:r>
                <a:rPr lang="en-US" altLang="zh-CN" sz="700">
                  <a:solidFill>
                    <a:schemeClr val="bg2"/>
                  </a:solidFill>
                  <a:ea typeface="宋体" charset="0"/>
                  <a:cs typeface="宋体" charset="0"/>
                </a:rPr>
                <a:t> </a:t>
              </a:r>
              <a:r>
                <a:rPr lang="en-US" altLang="zh-CN" sz="1200">
                  <a:solidFill>
                    <a:schemeClr val="bg2"/>
                  </a:solidFill>
                  <a:ea typeface="宋体" charset="0"/>
                  <a:cs typeface="宋体" charset="0"/>
                </a:rPr>
                <a:t> 0.173</a:t>
              </a:r>
            </a:p>
          </p:txBody>
        </p:sp>
        <p:sp>
          <p:nvSpPr>
            <p:cNvPr id="3772426" name="Rectangle 10"/>
            <p:cNvSpPr>
              <a:spLocks noChangeArrowheads="1"/>
            </p:cNvSpPr>
            <p:nvPr/>
          </p:nvSpPr>
          <p:spPr bwMode="auto">
            <a:xfrm>
              <a:off x="480" y="4080"/>
              <a:ext cx="820" cy="1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27" name="Rectangle 11"/>
            <p:cNvSpPr>
              <a:spLocks noChangeArrowheads="1"/>
            </p:cNvSpPr>
            <p:nvPr/>
          </p:nvSpPr>
          <p:spPr bwMode="auto">
            <a:xfrm>
              <a:off x="1348" y="3836"/>
              <a:ext cx="2696" cy="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28" name="Rectangle 12"/>
            <p:cNvSpPr>
              <a:spLocks noChangeArrowheads="1"/>
            </p:cNvSpPr>
            <p:nvPr/>
          </p:nvSpPr>
          <p:spPr bwMode="auto">
            <a:xfrm>
              <a:off x="3048" y="1904"/>
              <a:ext cx="780" cy="1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29" name="Rectangle 13"/>
            <p:cNvSpPr>
              <a:spLocks noChangeArrowheads="1"/>
            </p:cNvSpPr>
            <p:nvPr/>
          </p:nvSpPr>
          <p:spPr bwMode="auto">
            <a:xfrm>
              <a:off x="2660" y="1408"/>
              <a:ext cx="1692" cy="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30" name="Rectangle 14"/>
            <p:cNvSpPr>
              <a:spLocks noChangeArrowheads="1"/>
            </p:cNvSpPr>
            <p:nvPr/>
          </p:nvSpPr>
          <p:spPr bwMode="auto">
            <a:xfrm>
              <a:off x="1492" y="940"/>
              <a:ext cx="520" cy="1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31" name="Rectangle 15"/>
            <p:cNvSpPr>
              <a:spLocks noChangeArrowheads="1"/>
            </p:cNvSpPr>
            <p:nvPr/>
          </p:nvSpPr>
          <p:spPr bwMode="auto">
            <a:xfrm>
              <a:off x="2796" y="1084"/>
              <a:ext cx="1276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32" name="Text Box 16"/>
            <p:cNvSpPr txBox="1">
              <a:spLocks noChangeArrowheads="1"/>
            </p:cNvSpPr>
            <p:nvPr/>
          </p:nvSpPr>
          <p:spPr bwMode="auto">
            <a:xfrm>
              <a:off x="3612" y="3775"/>
              <a:ext cx="2035" cy="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zh-CN" sz="1400">
                  <a:solidFill>
                    <a:srgbClr val="0000FF"/>
                  </a:solidFill>
                  <a:ea typeface="宋体" pitchFamily="2" charset="-122"/>
                </a:rPr>
                <a:t>% alive after 1 year</a:t>
              </a:r>
            </a:p>
            <a:p>
              <a:pPr lvl="1" algn="l">
                <a:defRPr/>
              </a:pPr>
              <a:r>
                <a:rPr lang="en-US" altLang="zh-CN" sz="1200">
                  <a:solidFill>
                    <a:srgbClr val="0000FF"/>
                  </a:solidFill>
                  <a:ea typeface="宋体" pitchFamily="2" charset="-122"/>
                </a:rPr>
                <a:t>Chemo alone 		33%</a:t>
              </a:r>
            </a:p>
            <a:p>
              <a:pPr lvl="1" algn="l">
                <a:defRPr/>
              </a:pPr>
              <a:r>
                <a:rPr lang="en-US" altLang="zh-CN" sz="1200">
                  <a:solidFill>
                    <a:srgbClr val="0000FF"/>
                  </a:solidFill>
                  <a:ea typeface="宋体" pitchFamily="2" charset="-122"/>
                </a:rPr>
                <a:t>Chemo + PF3512676 	50%</a:t>
              </a:r>
            </a:p>
          </p:txBody>
        </p:sp>
        <p:sp>
          <p:nvSpPr>
            <p:cNvPr id="3772433" name="Text Box 17"/>
            <p:cNvSpPr txBox="1">
              <a:spLocks noChangeArrowheads="1"/>
            </p:cNvSpPr>
            <p:nvPr/>
          </p:nvSpPr>
          <p:spPr bwMode="auto">
            <a:xfrm>
              <a:off x="636" y="3809"/>
              <a:ext cx="2405" cy="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zh-CN" sz="1400">
                  <a:solidFill>
                    <a:srgbClr val="0000FF"/>
                  </a:solidFill>
                  <a:ea typeface="宋体" pitchFamily="2" charset="-122"/>
                </a:rPr>
                <a:t>Median Survival</a:t>
              </a:r>
            </a:p>
            <a:p>
              <a:pPr lvl="1" algn="l">
                <a:defRPr/>
              </a:pPr>
              <a:r>
                <a:rPr lang="en-US" altLang="zh-CN" sz="1200">
                  <a:solidFill>
                    <a:srgbClr val="0000FF"/>
                  </a:solidFill>
                  <a:ea typeface="宋体" pitchFamily="2" charset="-122"/>
                </a:rPr>
                <a:t>Chemo alone 		  6.8 months</a:t>
              </a:r>
            </a:p>
            <a:p>
              <a:pPr lvl="1" algn="l">
                <a:defRPr/>
              </a:pPr>
              <a:r>
                <a:rPr lang="en-US" altLang="zh-CN" sz="1200">
                  <a:solidFill>
                    <a:srgbClr val="0000FF"/>
                  </a:solidFill>
                  <a:ea typeface="宋体" pitchFamily="2" charset="-122"/>
                </a:rPr>
                <a:t>Chemo + PF3512676 	12.2 months</a:t>
              </a:r>
            </a:p>
          </p:txBody>
        </p:sp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1195" y="884"/>
              <a:ext cx="2807" cy="366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blurRad="63500" dist="107763" dir="18900000" algn="ctr" rotWithShape="0">
                <a:srgbClr val="000000">
                  <a:alpha val="5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bg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altLang="zh-CN" sz="1600">
                  <a:solidFill>
                    <a:schemeClr val="tx1"/>
                  </a:solidFill>
                  <a:latin typeface="Verdana" charset="0"/>
                  <a:ea typeface="宋体" charset="0"/>
                  <a:cs typeface="宋体" charset="0"/>
                </a:rPr>
                <a:t>Kaplan-Meier Curve for Survival Time</a:t>
              </a:r>
            </a:p>
            <a:p>
              <a:r>
                <a:rPr lang="en-US" altLang="zh-CN" sz="1600">
                  <a:solidFill>
                    <a:schemeClr val="tx1"/>
                  </a:solidFill>
                  <a:latin typeface="Verdana" charset="0"/>
                  <a:ea typeface="宋体" charset="0"/>
                  <a:cs typeface="宋体" charset="0"/>
                </a:rPr>
                <a:t>Randomized and Treated Patients</a:t>
              </a:r>
            </a:p>
          </p:txBody>
        </p:sp>
        <p:sp>
          <p:nvSpPr>
            <p:cNvPr id="3772435" name="Text Box 19"/>
            <p:cNvSpPr txBox="1">
              <a:spLocks noChangeArrowheads="1"/>
            </p:cNvSpPr>
            <p:nvPr/>
          </p:nvSpPr>
          <p:spPr bwMode="auto">
            <a:xfrm>
              <a:off x="4545" y="1919"/>
              <a:ext cx="774" cy="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800">
                  <a:solidFill>
                    <a:srgbClr val="0000FF"/>
                  </a:solidFill>
                  <a:ea typeface="宋体" pitchFamily="2" charset="-122"/>
                </a:rPr>
                <a:t>N = 74, censored = 19</a:t>
              </a:r>
            </a:p>
          </p:txBody>
        </p:sp>
        <p:sp>
          <p:nvSpPr>
            <p:cNvPr id="3772436" name="Text Box 20"/>
            <p:cNvSpPr txBox="1">
              <a:spLocks noChangeArrowheads="1"/>
            </p:cNvSpPr>
            <p:nvPr/>
          </p:nvSpPr>
          <p:spPr bwMode="auto">
            <a:xfrm>
              <a:off x="4052" y="1329"/>
              <a:ext cx="1220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>
                  <a:solidFill>
                    <a:srgbClr val="FF0000"/>
                  </a:solidFill>
                  <a:ea typeface="宋体" pitchFamily="2" charset="-122"/>
                </a:rPr>
                <a:t>Chemotherapy</a:t>
              </a:r>
              <a:r>
                <a:rPr lang="en-US" altLang="zh-CN" sz="1400">
                  <a:solidFill>
                    <a:schemeClr val="tx2"/>
                  </a:solidFill>
                  <a:ea typeface="宋体" pitchFamily="2" charset="-122"/>
                </a:rPr>
                <a:t> </a:t>
              </a:r>
              <a:r>
                <a:rPr lang="en-US" altLang="zh-CN" sz="1400">
                  <a:solidFill>
                    <a:srgbClr val="FF0000"/>
                  </a:solidFill>
                  <a:ea typeface="宋体" pitchFamily="2" charset="-122"/>
                </a:rPr>
                <a:t>alone</a:t>
              </a:r>
            </a:p>
          </p:txBody>
        </p:sp>
        <p:sp>
          <p:nvSpPr>
            <p:cNvPr id="3772437" name="Line 21"/>
            <p:cNvSpPr>
              <a:spLocks noChangeShapeType="1"/>
            </p:cNvSpPr>
            <p:nvPr/>
          </p:nvSpPr>
          <p:spPr bwMode="auto">
            <a:xfrm>
              <a:off x="3784" y="1425"/>
              <a:ext cx="1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>
              <a:prstShdw prst="shdw17" dist="17961" dir="2700000">
                <a:srgbClr val="FF0000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  <p:sp>
          <p:nvSpPr>
            <p:cNvPr id="3772438" name="Text Box 22"/>
            <p:cNvSpPr txBox="1">
              <a:spLocks noChangeArrowheads="1"/>
            </p:cNvSpPr>
            <p:nvPr/>
          </p:nvSpPr>
          <p:spPr bwMode="auto">
            <a:xfrm>
              <a:off x="4581" y="1535"/>
              <a:ext cx="738" cy="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800">
                  <a:solidFill>
                    <a:srgbClr val="FF0000"/>
                  </a:solidFill>
                  <a:ea typeface="宋体" pitchFamily="2" charset="-122"/>
                </a:rPr>
                <a:t>N = 37, censored = 8</a:t>
              </a:r>
            </a:p>
          </p:txBody>
        </p:sp>
        <p:sp>
          <p:nvSpPr>
            <p:cNvPr id="3772439" name="Text Box 23"/>
            <p:cNvSpPr txBox="1">
              <a:spLocks noChangeArrowheads="1"/>
            </p:cNvSpPr>
            <p:nvPr/>
          </p:nvSpPr>
          <p:spPr bwMode="auto">
            <a:xfrm>
              <a:off x="4036" y="1713"/>
              <a:ext cx="1602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prstShdw prst="shdw17" dist="17961" dir="2700000">
                <a:schemeClr val="bg1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400">
                  <a:solidFill>
                    <a:srgbClr val="0000FF"/>
                  </a:solidFill>
                  <a:ea typeface="宋体" pitchFamily="2" charset="-122"/>
                </a:rPr>
                <a:t>Chemotherapy + PF3512676</a:t>
              </a:r>
            </a:p>
          </p:txBody>
        </p:sp>
        <p:sp>
          <p:nvSpPr>
            <p:cNvPr id="3772440" name="Line 24"/>
            <p:cNvSpPr>
              <a:spLocks noChangeShapeType="1"/>
            </p:cNvSpPr>
            <p:nvPr/>
          </p:nvSpPr>
          <p:spPr bwMode="auto">
            <a:xfrm>
              <a:off x="3784" y="1808"/>
              <a:ext cx="176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>
              <a:prstShdw prst="shdw17" dist="17961" dir="2700000">
                <a:srgbClr val="0000FF">
                  <a:gamma/>
                  <a:shade val="60000"/>
                  <a:invGamma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802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1" y="350838"/>
            <a:ext cx="8229599" cy="944562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Decision point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+mn-lt"/>
              </a:rPr>
              <a:t>P</a:t>
            </a:r>
            <a:r>
              <a:rPr lang="en-US" sz="2800" dirty="0" smtClean="0">
                <a:latin typeface="+mn-lt"/>
              </a:rPr>
              <a:t>artner </a:t>
            </a:r>
            <a:r>
              <a:rPr lang="en-US" sz="2800" dirty="0">
                <a:latin typeface="+mn-lt"/>
              </a:rPr>
              <a:t>for phase III/commercialization with </a:t>
            </a:r>
            <a:r>
              <a:rPr lang="en-US" sz="2800" dirty="0" smtClean="0">
                <a:latin typeface="+mn-lt"/>
              </a:rPr>
              <a:t>Pfizer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+mn-lt"/>
              </a:rPr>
              <a:t>$</a:t>
            </a:r>
            <a:r>
              <a:rPr lang="en-US" sz="2800" dirty="0">
                <a:latin typeface="+mn-lt"/>
              </a:rPr>
              <a:t>515M license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600" dirty="0">
                <a:latin typeface="+mn-lt"/>
              </a:rPr>
              <a:t>$</a:t>
            </a:r>
            <a:r>
              <a:rPr lang="en-US" sz="2200" dirty="0">
                <a:latin typeface="+mn-lt"/>
              </a:rPr>
              <a:t>50M up-front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+mn-lt"/>
              </a:rPr>
              <a:t>$10M equity at IPO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+mn-lt"/>
              </a:rPr>
              <a:t>$455M future milestones</a:t>
            </a:r>
            <a:endParaRPr lang="en-US" sz="2100" dirty="0">
              <a:latin typeface="+mn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+mn-lt"/>
              </a:rPr>
              <a:t>Tiered royalty rate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+mn-lt"/>
              </a:rPr>
              <a:t>Pfizer responsible for all development and commercialization costs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dirty="0">
                <a:latin typeface="+mn-lt"/>
              </a:rPr>
              <a:t>Largest deal ever for a phase II cancer program </a:t>
            </a:r>
            <a:endParaRPr lang="en-US" sz="2800" dirty="0" smtClean="0">
              <a:latin typeface="+mn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 smtClean="0">
                <a:latin typeface="+mn-lt"/>
              </a:rPr>
              <a:t>Pfizer launches two phase 3 trials in advanced NSCLC</a:t>
            </a:r>
            <a:endParaRPr lang="en-US" sz="2800" dirty="0">
              <a:latin typeface="+mn-lt"/>
            </a:endParaRPr>
          </a:p>
          <a:p>
            <a:pPr lvl="1" eaLnBrk="1" hangingPunct="1">
              <a:lnSpc>
                <a:spcPct val="80000"/>
              </a:lnSpc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87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828" name="Rectangle 4"/>
          <p:cNvSpPr>
            <a:spLocks noGrp="1" noChangeArrowheads="1"/>
          </p:cNvSpPr>
          <p:nvPr>
            <p:ph type="title"/>
          </p:nvPr>
        </p:nvSpPr>
        <p:spPr>
          <a:xfrm>
            <a:off x="911121" y="274638"/>
            <a:ext cx="7775679" cy="102076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Both phase III trials </a:t>
            </a:r>
            <a:r>
              <a:rPr lang="en-US" dirty="0" smtClean="0">
                <a:ea typeface="+mj-ea"/>
                <a:cs typeface="+mj-cs"/>
              </a:rPr>
              <a:t>failed (June 2007)!  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9830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t="1868"/>
          <a:stretch>
            <a:fillRect/>
          </a:stretch>
        </p:blipFill>
        <p:spPr bwMode="auto">
          <a:xfrm>
            <a:off x="1371600" y="1295400"/>
            <a:ext cx="648335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58922"/>
      </p:ext>
    </p:extLst>
  </p:cSld>
  <p:clrMapOvr>
    <a:masterClrMapping/>
  </p:clrMapOvr>
  <p:transition xmlns:p14="http://schemas.microsoft.com/office/powerpoint/2010/main" advTm="48423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163" y="274638"/>
            <a:ext cx="7640637" cy="118877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5</a:t>
            </a:r>
            <a:r>
              <a:rPr lang="en-US" baseline="30000" dirty="0" smtClean="0">
                <a:ea typeface="+mj-ea"/>
                <a:cs typeface="+mj-cs"/>
              </a:rPr>
              <a:t>th</a:t>
            </a:r>
            <a:r>
              <a:rPr lang="en-US" dirty="0" smtClean="0">
                <a:ea typeface="+mj-ea"/>
                <a:cs typeface="+mj-cs"/>
              </a:rPr>
              <a:t> Decision Point and up to present 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3408"/>
            <a:ext cx="8060404" cy="4207166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Outcome:  </a:t>
            </a:r>
            <a:r>
              <a:rPr lang="en-US" sz="2400" dirty="0" smtClean="0">
                <a:solidFill>
                  <a:srgbClr val="000000"/>
                </a:solidFill>
              </a:rPr>
              <a:t>Sale </a:t>
            </a:r>
            <a:r>
              <a:rPr lang="en-US" sz="2400" dirty="0">
                <a:solidFill>
                  <a:srgbClr val="000000"/>
                </a:solidFill>
              </a:rPr>
              <a:t>Of Coley To Pfizer in </a:t>
            </a:r>
            <a:r>
              <a:rPr lang="en-US" sz="2400" dirty="0" smtClean="0">
                <a:solidFill>
                  <a:srgbClr val="000000"/>
                </a:solidFill>
              </a:rPr>
              <a:t>2008 for vaccine assets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Coley absorbed within Pfizer Vaccines (but not me)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 joined Pfizer as a CSO to form and lead a new RNA therapeutics group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18 </a:t>
            </a:r>
            <a:r>
              <a:rPr lang="en-US" sz="2400" dirty="0" err="1" smtClean="0">
                <a:solidFill>
                  <a:srgbClr val="000000"/>
                </a:solidFill>
              </a:rPr>
              <a:t>mos</a:t>
            </a:r>
            <a:r>
              <a:rPr lang="en-US" sz="2400" dirty="0" smtClean="0">
                <a:solidFill>
                  <a:srgbClr val="000000"/>
                </a:solidFill>
              </a:rPr>
              <a:t> later Pfizer decided to exit cancer immunotherapy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 2011 Pfizer decided to exit RNA therapeutics, I decided to exit Pfizer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 2011, investors were not interested in cancer immunotherapy, so I did other things for a while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In late 2014, after reviewing the state of the field of </a:t>
            </a:r>
            <a:r>
              <a:rPr lang="en-US" sz="2400" dirty="0" err="1" smtClean="0">
                <a:solidFill>
                  <a:srgbClr val="000000"/>
                </a:solidFill>
              </a:rPr>
              <a:t>immuno</a:t>
            </a:r>
            <a:r>
              <a:rPr lang="en-US" sz="2400" dirty="0" smtClean="0">
                <a:solidFill>
                  <a:srgbClr val="000000"/>
                </a:solidFill>
              </a:rPr>
              <a:t>-oncology, I decided to start a new company, Checkmate Pharmaceuticals</a:t>
            </a:r>
          </a:p>
          <a:p>
            <a:r>
              <a:rPr lang="en-US" sz="2400" dirty="0" err="1" smtClean="0">
                <a:solidFill>
                  <a:srgbClr val="000000"/>
                </a:solidFill>
              </a:rPr>
              <a:t>Sofinnova</a:t>
            </a:r>
            <a:r>
              <a:rPr lang="en-US" sz="2400" dirty="0" smtClean="0">
                <a:solidFill>
                  <a:srgbClr val="000000"/>
                </a:solidFill>
              </a:rPr>
              <a:t> Ventures will lead a $20M Series A, have formed a team of ~10 very experienced Biotech execs to run a </a:t>
            </a:r>
            <a:r>
              <a:rPr lang="en-US" sz="2400" u="sng" dirty="0" smtClean="0">
                <a:solidFill>
                  <a:srgbClr val="000000"/>
                </a:solidFill>
              </a:rPr>
              <a:t>virtual company </a:t>
            </a:r>
            <a:r>
              <a:rPr lang="en-US" sz="2400" dirty="0" smtClean="0">
                <a:solidFill>
                  <a:srgbClr val="000000"/>
                </a:solidFill>
              </a:rPr>
              <a:t>to develop a new CpG in combination with anti-PD-1/PD-L1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4600656"/>
      </p:ext>
    </p:extLst>
  </p:cSld>
  <p:clrMapOvr>
    <a:masterClrMapping/>
  </p:clrMapOvr>
  <p:transition xmlns:p14="http://schemas.microsoft.com/office/powerpoint/2010/main" advTm="83445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1071562"/>
          </a:xfrm>
        </p:spPr>
        <p:txBody>
          <a:bodyPr>
            <a:noAutofit/>
          </a:bodyPr>
          <a:lstStyle/>
          <a:p>
            <a:pPr algn="ctr"/>
            <a:r>
              <a:rPr lang="en-US" dirty="0" smtClean="0"/>
              <a:t>The Checkmate Team </a:t>
            </a:r>
            <a:endParaRPr lang="en-US" i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01" y="5168902"/>
            <a:ext cx="8331200" cy="1046163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Plus Office Manager, Program Manager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Advisors:</a:t>
            </a:r>
          </a:p>
          <a:p>
            <a:r>
              <a:rPr lang="en-US" sz="2000" dirty="0" smtClean="0"/>
              <a:t>Bob </a:t>
            </a:r>
            <a:r>
              <a:rPr lang="en-US" sz="2000" dirty="0" err="1" smtClean="0"/>
              <a:t>Bratzler</a:t>
            </a:r>
            <a:r>
              <a:rPr lang="en-US" sz="2000" dirty="0" smtClean="0"/>
              <a:t>, Mike Powell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759798"/>
              </p:ext>
            </p:extLst>
          </p:nvPr>
        </p:nvGraphicFramePr>
        <p:xfrm>
          <a:off x="749301" y="1752600"/>
          <a:ext cx="8178800" cy="341630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09800"/>
                <a:gridCol w="2374900"/>
                <a:gridCol w="3594100"/>
              </a:tblGrid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Art Krieg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CEO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Bill </a:t>
                      </a:r>
                      <a:r>
                        <a:rPr lang="en-US" sz="2000" b="1" dirty="0" err="1" smtClean="0"/>
                        <a:t>Slichenmyer</a:t>
                      </a:r>
                      <a:r>
                        <a:rPr lang="en-US" sz="2000" b="1" dirty="0" smtClean="0"/>
                        <a:t>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CMO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Chuck </a:t>
                      </a:r>
                      <a:r>
                        <a:rPr lang="en-US" sz="2000" b="1" dirty="0" err="1" smtClean="0"/>
                        <a:t>Abdalian</a:t>
                      </a:r>
                      <a:r>
                        <a:rPr lang="en-US" sz="2000" b="1" dirty="0" smtClean="0"/>
                        <a:t>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CFO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Cindy Berman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VP </a:t>
                      </a:r>
                      <a:r>
                        <a:rPr lang="en-US" sz="2000" b="1" dirty="0" err="1" smtClean="0"/>
                        <a:t>Preclin</a:t>
                      </a:r>
                      <a:r>
                        <a:rPr lang="en-US" sz="2000" b="1" dirty="0" smtClean="0"/>
                        <a:t>. Safety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Norm Greenberg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SVP Transl. Med.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Frank </a:t>
                      </a:r>
                      <a:r>
                        <a:rPr lang="en-US" sz="2000" b="1" dirty="0" err="1" smtClean="0"/>
                        <a:t>Hennecke</a:t>
                      </a:r>
                      <a:r>
                        <a:rPr lang="en-US" sz="2000" b="1" dirty="0" smtClean="0"/>
                        <a:t>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EVP Drug </a:t>
                      </a:r>
                      <a:r>
                        <a:rPr lang="en-US" sz="2000" b="1" dirty="0" err="1" smtClean="0"/>
                        <a:t>Devt</a:t>
                      </a:r>
                      <a:r>
                        <a:rPr lang="en-US" sz="2000" b="1" dirty="0" smtClean="0"/>
                        <a:t>.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/>
                        <a:t>Ramani</a:t>
                      </a:r>
                      <a:r>
                        <a:rPr lang="en-US" sz="2000" b="1" dirty="0" smtClean="0"/>
                        <a:t> Varanasi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CBO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Chuck Yon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GC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713" y="1782763"/>
            <a:ext cx="6560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013" y="3477797"/>
            <a:ext cx="6560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1962" y="1782765"/>
            <a:ext cx="893763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1962" y="2655709"/>
            <a:ext cx="893763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1962" y="3111502"/>
            <a:ext cx="893763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41962" y="4787585"/>
            <a:ext cx="893763" cy="35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26" y="2638264"/>
            <a:ext cx="879475" cy="3682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/>
          <a:srcRect t="20470" b="-20001"/>
          <a:stretch/>
        </p:blipFill>
        <p:spPr>
          <a:xfrm>
            <a:off x="6769101" y="3068884"/>
            <a:ext cx="1116718" cy="4297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1" y="3477796"/>
            <a:ext cx="1124293" cy="3683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263" y="3975103"/>
            <a:ext cx="1043331" cy="33465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37427" r="-37427"/>
          <a:stretch/>
        </p:blipFill>
        <p:spPr>
          <a:xfrm>
            <a:off x="7722108" y="1693553"/>
            <a:ext cx="1460500" cy="4702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2263" y="4349869"/>
            <a:ext cx="1130300" cy="3767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-2" r="40062" b="38839"/>
          <a:stretch/>
        </p:blipFill>
        <p:spPr>
          <a:xfrm>
            <a:off x="6604001" y="4357817"/>
            <a:ext cx="1286943" cy="3688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3201" y="3477798"/>
            <a:ext cx="660400" cy="3962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21601" y="2523944"/>
            <a:ext cx="977900" cy="5867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/>
          <a:srcRect l="37635" r="-37811"/>
          <a:stretch/>
        </p:blipFill>
        <p:spPr>
          <a:xfrm>
            <a:off x="7915656" y="4271653"/>
            <a:ext cx="1463040" cy="470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3"/>
          <a:srcRect t="-1" b="38840"/>
          <a:stretch/>
        </p:blipFill>
        <p:spPr>
          <a:xfrm>
            <a:off x="6984013" y="4773523"/>
            <a:ext cx="966188" cy="395372"/>
          </a:xfrm>
          <a:prstGeom prst="rect">
            <a:avLst/>
          </a:prstGeom>
        </p:spPr>
      </p:pic>
      <p:pic>
        <p:nvPicPr>
          <p:cNvPr id="33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913" y="2188425"/>
            <a:ext cx="65602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35601" y="2182767"/>
            <a:ext cx="784225" cy="4185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3609" y="2217226"/>
            <a:ext cx="1880527" cy="35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0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095" y="133524"/>
            <a:ext cx="6400800" cy="77946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Checkmate Clinical Advisors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94798"/>
            <a:ext cx="8229600" cy="1757363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buFont typeface="Wingdings" charset="2"/>
              <a:buChar char="ü"/>
            </a:pPr>
            <a:endParaRPr lang="en-US" sz="1600" b="1" dirty="0" smtClean="0"/>
          </a:p>
          <a:p>
            <a:pPr lvl="1">
              <a:spcBef>
                <a:spcPts val="0"/>
              </a:spcBef>
            </a:pPr>
            <a:endParaRPr lang="en-US" sz="1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23064"/>
              </p:ext>
            </p:extLst>
          </p:nvPr>
        </p:nvGraphicFramePr>
        <p:xfrm>
          <a:off x="571500" y="1138729"/>
          <a:ext cx="7962900" cy="42976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27868"/>
                <a:gridCol w="3237832"/>
                <a:gridCol w="2997200"/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2000" b="1" dirty="0" smtClean="0"/>
                        <a:t>Charles</a:t>
                      </a:r>
                      <a:r>
                        <a:rPr lang="en-US" sz="2000" b="1" baseline="0" dirty="0" smtClean="0"/>
                        <a:t> Drake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Bladder, kidney cancer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2000" b="1" dirty="0" smtClean="0"/>
                        <a:t>David McDermott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Melanoma, kidney cancer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lang="en-US" sz="2000" b="1" dirty="0" smtClean="0"/>
                        <a:t> Ron Levy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NHL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 algn="l">
                        <a:buFont typeface="Wingdings" charset="2"/>
                        <a:buNone/>
                      </a:pPr>
                      <a:r>
                        <a:rPr lang="en-US" sz="2000" b="1" dirty="0" smtClean="0"/>
                        <a:t>Michael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err="1" smtClean="0"/>
                        <a:t>Lotze</a:t>
                      </a:r>
                      <a:endParaRPr 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Tumor immunity</a:t>
                      </a:r>
                    </a:p>
                    <a:p>
                      <a:pPr algn="ctr"/>
                      <a:r>
                        <a:rPr lang="en-US" sz="2000" b="1" dirty="0" smtClean="0"/>
                        <a:t>Surgical oncologist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 algn="l">
                        <a:buFont typeface="Wingdings" charset="2"/>
                        <a:buNone/>
                      </a:pPr>
                      <a:r>
                        <a:rPr lang="en-US" sz="2000" b="1" dirty="0" smtClean="0"/>
                        <a:t>Anthony Sandler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Pediatric surgical oncologist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 algn="l">
                        <a:buFont typeface="Wingdings" charset="2"/>
                        <a:buNone/>
                      </a:pPr>
                      <a:r>
                        <a:rPr lang="en-US" sz="2000" b="1" dirty="0" smtClean="0"/>
                        <a:t>Daniel </a:t>
                      </a:r>
                      <a:r>
                        <a:rPr lang="en-US" sz="2000" b="1" dirty="0" err="1" smtClean="0"/>
                        <a:t>Speiser</a:t>
                      </a:r>
                      <a:endParaRPr lang="en-US" sz="20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Melanoma, CpG-A and CpG-B</a:t>
                      </a:r>
                      <a:r>
                        <a:rPr lang="en-US" sz="2000" b="1" baseline="0" dirty="0" smtClean="0"/>
                        <a:t> vaccines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 algn="l">
                        <a:buFont typeface="Wingdings" charset="2"/>
                        <a:buNone/>
                      </a:pPr>
                      <a:r>
                        <a:rPr lang="en-US" sz="2000" b="1" dirty="0" smtClean="0"/>
                        <a:t>George Weiner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NHL, Cancer Center Director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1" y="2193061"/>
            <a:ext cx="2159000" cy="5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740" y="2810223"/>
            <a:ext cx="2959100" cy="417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24" y="3456425"/>
            <a:ext cx="3072063" cy="4667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t="-2" b="24339"/>
          <a:stretch/>
        </p:blipFill>
        <p:spPr>
          <a:xfrm>
            <a:off x="2768600" y="4163268"/>
            <a:ext cx="1003300" cy="4841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1" y="4225060"/>
            <a:ext cx="787400" cy="40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l="-2" r="56840"/>
          <a:stretch/>
        </p:blipFill>
        <p:spPr>
          <a:xfrm>
            <a:off x="2526633" y="4914823"/>
            <a:ext cx="2727159" cy="397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0349" y="1041608"/>
            <a:ext cx="2476499" cy="54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4879" y="1644779"/>
            <a:ext cx="2095499" cy="5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2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5500" y="158592"/>
            <a:ext cx="7162800" cy="919162"/>
          </a:xfrm>
        </p:spPr>
        <p:txBody>
          <a:bodyPr>
            <a:normAutofit/>
          </a:bodyPr>
          <a:lstStyle/>
          <a:p>
            <a:r>
              <a:rPr lang="en-US" dirty="0" smtClean="0"/>
              <a:t>Colleagues and Collaborators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24000" y="1727200"/>
            <a:ext cx="2459477" cy="30469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CpG Group </a:t>
            </a:r>
          </a:p>
          <a:p>
            <a:r>
              <a:rPr lang="en-US" sz="2400" dirty="0" err="1" smtClean="0"/>
              <a:t>Zuhair</a:t>
            </a:r>
            <a:r>
              <a:rPr lang="en-US" sz="2400" dirty="0" smtClean="0"/>
              <a:t> </a:t>
            </a:r>
            <a:r>
              <a:rPr lang="en-US" sz="2400" dirty="0" err="1" smtClean="0"/>
              <a:t>Ballas</a:t>
            </a:r>
            <a:endParaRPr lang="en-US" sz="2400" dirty="0" smtClean="0"/>
          </a:p>
          <a:p>
            <a:r>
              <a:rPr lang="en-US" sz="2400" dirty="0" smtClean="0"/>
              <a:t>John </a:t>
            </a:r>
            <a:r>
              <a:rPr lang="en-US" sz="2400" dirty="0" err="1" smtClean="0"/>
              <a:t>Cowdery</a:t>
            </a:r>
            <a:endParaRPr lang="en-US" sz="2400" dirty="0" smtClean="0"/>
          </a:p>
          <a:p>
            <a:r>
              <a:rPr lang="en-US" sz="2400" dirty="0" smtClean="0"/>
              <a:t>Joel Kline</a:t>
            </a:r>
          </a:p>
          <a:p>
            <a:r>
              <a:rPr lang="en-US" sz="2400" dirty="0" smtClean="0"/>
              <a:t>Dave </a:t>
            </a:r>
            <a:r>
              <a:rPr lang="en-US" sz="2400" dirty="0" err="1" smtClean="0"/>
              <a:t>Lubaroff</a:t>
            </a:r>
            <a:endParaRPr lang="en-US" sz="2400" dirty="0" smtClean="0"/>
          </a:p>
          <a:p>
            <a:r>
              <a:rPr lang="en-US" sz="2400" dirty="0" smtClean="0"/>
              <a:t>Tim </a:t>
            </a:r>
            <a:r>
              <a:rPr lang="en-US" sz="2400" dirty="0" err="1"/>
              <a:t>R</a:t>
            </a:r>
            <a:r>
              <a:rPr lang="en-US" sz="2400" dirty="0" err="1" smtClean="0"/>
              <a:t>atliffe</a:t>
            </a:r>
            <a:endParaRPr lang="en-US" sz="2400" dirty="0" smtClean="0"/>
          </a:p>
          <a:p>
            <a:r>
              <a:rPr lang="en-US" sz="2400" dirty="0" smtClean="0"/>
              <a:t>Tom </a:t>
            </a:r>
            <a:r>
              <a:rPr lang="en-US" sz="2400" dirty="0" err="1" smtClean="0"/>
              <a:t>Waldschmidt</a:t>
            </a:r>
            <a:endParaRPr lang="en-US" sz="2400" dirty="0" smtClean="0"/>
          </a:p>
          <a:p>
            <a:r>
              <a:rPr lang="en-US" sz="2400" dirty="0" smtClean="0"/>
              <a:t>George Weiner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511800" y="1701800"/>
            <a:ext cx="19392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Gail Bishop</a:t>
            </a:r>
          </a:p>
          <a:p>
            <a:r>
              <a:rPr lang="en-US" sz="2400" dirty="0" smtClean="0"/>
              <a:t>John </a:t>
            </a:r>
            <a:r>
              <a:rPr lang="en-US" sz="2400" dirty="0" err="1" smtClean="0"/>
              <a:t>Harty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Gary </a:t>
            </a:r>
            <a:r>
              <a:rPr lang="en-US" sz="2400" dirty="0" err="1" smtClean="0"/>
              <a:t>Koretzky</a:t>
            </a:r>
            <a:endParaRPr lang="en-US" sz="2400" dirty="0" smtClean="0"/>
          </a:p>
          <a:p>
            <a:r>
              <a:rPr lang="en-US" sz="2400" dirty="0" smtClean="0"/>
              <a:t>Steve Lentz</a:t>
            </a:r>
          </a:p>
          <a:p>
            <a:r>
              <a:rPr lang="en-US" sz="2400" dirty="0"/>
              <a:t>Mike Welsh</a:t>
            </a:r>
          </a:p>
          <a:p>
            <a:endParaRPr lang="en-US" sz="2400" dirty="0" smtClean="0"/>
          </a:p>
          <a:p>
            <a:r>
              <a:rPr lang="en-US" sz="2400" dirty="0" smtClean="0"/>
              <a:t>Bob Ashman </a:t>
            </a:r>
          </a:p>
          <a:p>
            <a:r>
              <a:rPr lang="en-US" sz="2400" dirty="0" smtClean="0"/>
              <a:t>Frank </a:t>
            </a:r>
            <a:r>
              <a:rPr lang="en-US" sz="2400" dirty="0" err="1" smtClean="0"/>
              <a:t>Abboud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265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4" y="393700"/>
            <a:ext cx="8396287" cy="1068388"/>
          </a:xfrm>
          <a:noFill/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>
                <a:cs typeface="+mj-cs"/>
              </a:rPr>
              <a:t>Anti-PD-1/PD-L1 Clinical Efficacy is Exciting</a:t>
            </a:r>
            <a:br>
              <a:rPr lang="en-US" sz="3200" dirty="0" smtClean="0">
                <a:cs typeface="+mj-cs"/>
              </a:rPr>
            </a:br>
            <a:r>
              <a:rPr lang="en-US" sz="3200" i="1" dirty="0" smtClean="0"/>
              <a:t>But “taking off the brakes” usually isn’t enough</a:t>
            </a:r>
            <a:endParaRPr lang="en-US" sz="3200" dirty="0"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66902"/>
            <a:ext cx="822960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b="1" dirty="0"/>
              <a:t>Checkpoint inhibitors </a:t>
            </a:r>
            <a:r>
              <a:rPr lang="en-US" b="1" dirty="0" smtClean="0"/>
              <a:t>release suppression </a:t>
            </a:r>
            <a:endParaRPr lang="en-US" b="1" dirty="0"/>
          </a:p>
          <a:p>
            <a:pPr marL="400050" lvl="2" indent="457200">
              <a:spcBef>
                <a:spcPts val="0"/>
              </a:spcBef>
              <a:defRPr/>
            </a:pPr>
            <a:r>
              <a:rPr lang="en-US" sz="2000" dirty="0"/>
              <a:t>Fail to point the immune system in the right direction</a:t>
            </a:r>
          </a:p>
          <a:p>
            <a:pPr marL="400050" lvl="2" indent="457200">
              <a:spcBef>
                <a:spcPts val="0"/>
              </a:spcBef>
              <a:defRPr/>
            </a:pPr>
            <a:r>
              <a:rPr lang="en-US" sz="2000" dirty="0"/>
              <a:t>Rarely work in patients without </a:t>
            </a:r>
            <a:r>
              <a:rPr lang="en-US" sz="2000" dirty="0" smtClean="0"/>
              <a:t>TIL/PD-L1</a:t>
            </a:r>
            <a:endParaRPr lang="en-US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 smtClean="0"/>
              <a:t>Patterns seen in non-responders inform new directions</a:t>
            </a:r>
          </a:p>
          <a:p>
            <a:pPr marL="400050" lvl="2" indent="457200">
              <a:spcBef>
                <a:spcPts val="0"/>
              </a:spcBef>
            </a:pPr>
            <a:r>
              <a:rPr lang="en-US" sz="2000" dirty="0"/>
              <a:t>“immunological ignorance</a:t>
            </a:r>
            <a:r>
              <a:rPr lang="en-US" sz="2000" dirty="0" smtClean="0"/>
              <a:t>” - No </a:t>
            </a:r>
            <a:r>
              <a:rPr lang="en-US" sz="2000" dirty="0"/>
              <a:t>or few TIL </a:t>
            </a:r>
            <a:endParaRPr lang="en-US" sz="2000" dirty="0" smtClean="0"/>
          </a:p>
          <a:p>
            <a:pPr marL="400050" lvl="2" indent="457200">
              <a:spcBef>
                <a:spcPts val="0"/>
              </a:spcBef>
            </a:pPr>
            <a:r>
              <a:rPr lang="en-US" sz="2000" dirty="0" smtClean="0"/>
              <a:t>“</a:t>
            </a:r>
            <a:r>
              <a:rPr lang="en-US" sz="2000" dirty="0"/>
              <a:t>non-functional immune response</a:t>
            </a:r>
            <a:r>
              <a:rPr lang="en-US" sz="2000" dirty="0" smtClean="0"/>
              <a:t>” </a:t>
            </a:r>
            <a:r>
              <a:rPr lang="en-US" sz="2000" dirty="0"/>
              <a:t>- TIL do not express PD-L1 </a:t>
            </a:r>
          </a:p>
          <a:p>
            <a:pPr marL="400050" lvl="2" indent="457200">
              <a:spcBef>
                <a:spcPts val="0"/>
              </a:spcBef>
            </a:pPr>
            <a:r>
              <a:rPr lang="en-US" sz="2000" dirty="0"/>
              <a:t>“excluded infiltrate” </a:t>
            </a:r>
            <a:r>
              <a:rPr lang="en-US" sz="2000" dirty="0" smtClean="0"/>
              <a:t>- T </a:t>
            </a:r>
            <a:r>
              <a:rPr lang="en-US" sz="2000" dirty="0"/>
              <a:t>cells </a:t>
            </a:r>
            <a:r>
              <a:rPr lang="en-US" sz="2000" dirty="0" smtClean="0"/>
              <a:t>only </a:t>
            </a:r>
            <a:r>
              <a:rPr lang="en-US" sz="2000" dirty="0"/>
              <a:t>present </a:t>
            </a:r>
            <a:r>
              <a:rPr lang="en-US" sz="2000" dirty="0" smtClean="0"/>
              <a:t>outside tumor 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I</a:t>
            </a:r>
            <a:r>
              <a:rPr lang="en-US" b="1" dirty="0" smtClean="0"/>
              <a:t>ntratumoral injection of Checkmate CpG is expected to:</a:t>
            </a:r>
            <a:endParaRPr lang="en-US" b="1" dirty="0"/>
          </a:p>
          <a:p>
            <a:pPr marL="400050" lvl="2" indent="457200">
              <a:spcBef>
                <a:spcPts val="0"/>
              </a:spcBef>
            </a:pPr>
            <a:r>
              <a:rPr lang="en-US" sz="2000" dirty="0" smtClean="0"/>
              <a:t>Induce </a:t>
            </a:r>
            <a:r>
              <a:rPr lang="en-US" sz="2000" dirty="0"/>
              <a:t>CD8</a:t>
            </a:r>
            <a:r>
              <a:rPr lang="en-US" sz="2000" baseline="30000" dirty="0"/>
              <a:t>+</a:t>
            </a:r>
            <a:r>
              <a:rPr lang="en-US" sz="2000" dirty="0"/>
              <a:t> </a:t>
            </a:r>
            <a:r>
              <a:rPr lang="en-US" sz="2000" dirty="0" smtClean="0"/>
              <a:t>TIL </a:t>
            </a:r>
          </a:p>
          <a:p>
            <a:pPr marL="400050" lvl="2" indent="457200">
              <a:spcBef>
                <a:spcPts val="0"/>
              </a:spcBef>
            </a:pPr>
            <a:r>
              <a:rPr lang="en-US" sz="2000" dirty="0" smtClean="0"/>
              <a:t>Drive </a:t>
            </a:r>
            <a:r>
              <a:rPr lang="en-US" sz="2000" dirty="0"/>
              <a:t>strong Th1-like type I IFN response</a:t>
            </a:r>
          </a:p>
          <a:p>
            <a:pPr marL="400050" lvl="2" indent="457200">
              <a:spcBef>
                <a:spcPts val="0"/>
              </a:spcBef>
            </a:pPr>
            <a:r>
              <a:rPr lang="en-US" sz="2000" dirty="0" smtClean="0"/>
              <a:t>Create an inflamed </a:t>
            </a:r>
            <a:r>
              <a:rPr lang="en-US" sz="2000" dirty="0"/>
              <a:t>tumor </a:t>
            </a:r>
            <a:r>
              <a:rPr lang="en-US" sz="2000" dirty="0" smtClean="0"/>
              <a:t>microenvironment, induce strong Th1 anti-tumor response without the need to identify tumor-specific </a:t>
            </a:r>
            <a:r>
              <a:rPr lang="en-US" sz="2000" dirty="0" err="1" smtClean="0"/>
              <a:t>neoantigens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457200">
              <a:spcBef>
                <a:spcPts val="0"/>
              </a:spcBef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116A19C9-C632-2745-9EF2-B124AD56BAA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B00F7C-13EB-8F44-BCE6-5F63F336BE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3101" y="400027"/>
            <a:ext cx="8013700" cy="426542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3200" dirty="0"/>
              <a:t>CD8</a:t>
            </a:r>
            <a:r>
              <a:rPr lang="en-US" sz="3200" baseline="30000" dirty="0"/>
              <a:t>+</a:t>
            </a:r>
            <a:r>
              <a:rPr lang="en-US" sz="3200" dirty="0"/>
              <a:t> TIL </a:t>
            </a:r>
            <a:r>
              <a:rPr lang="en-US" sz="3200" dirty="0" smtClean="0"/>
              <a:t>Predicts Response </a:t>
            </a:r>
            <a:r>
              <a:rPr lang="en-US" sz="3200" dirty="0"/>
              <a:t>to </a:t>
            </a:r>
            <a:r>
              <a:rPr lang="en-US" sz="3200" dirty="0" smtClean="0"/>
              <a:t>Anti-PD-1; Correlates with PD-L1 Expression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671"/>
            <a:ext cx="9144000" cy="44686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85820" y="6237664"/>
            <a:ext cx="2419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Tumeh</a:t>
            </a:r>
            <a:r>
              <a:rPr lang="en-US" sz="1600" dirty="0" smtClean="0">
                <a:solidFill>
                  <a:schemeClr val="tx1"/>
                </a:solidFill>
              </a:rPr>
              <a:t> et al., Nature, 2014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>
          <a:xfrm>
            <a:off x="1" y="6607970"/>
            <a:ext cx="2421467" cy="22701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000" b="0" smtClean="0">
                <a:solidFill>
                  <a:schemeClr val="tx1"/>
                </a:solidFill>
              </a:rPr>
              <a:t>CONFIDENTIAL</a:t>
            </a:r>
            <a:endParaRPr lang="en-US" sz="1000" b="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300" y="5784334"/>
            <a:ext cx="8566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But most tumors lack TIL, will have low response rates to anti-PD-1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797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6107" y="1046480"/>
            <a:ext cx="3495573" cy="4694768"/>
            <a:chOff x="1056107" y="1096205"/>
            <a:chExt cx="4073884" cy="5142883"/>
          </a:xfrm>
        </p:grpSpPr>
        <p:graphicFrame>
          <p:nvGraphicFramePr>
            <p:cNvPr id="2" name="Chart 1"/>
            <p:cNvGraphicFramePr/>
            <p:nvPr>
              <p:extLst>
                <p:ext uri="{D42A27DB-BD31-4B8C-83A1-F6EECF244321}">
                  <p14:modId xmlns:p14="http://schemas.microsoft.com/office/powerpoint/2010/main" val="378103676"/>
                </p:ext>
              </p:extLst>
            </p:nvPr>
          </p:nvGraphicFramePr>
          <p:xfrm>
            <a:off x="1056107" y="1096205"/>
            <a:ext cx="4073884" cy="25519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" name="Chart 2"/>
            <p:cNvGraphicFramePr/>
            <p:nvPr>
              <p:extLst>
                <p:ext uri="{D42A27DB-BD31-4B8C-83A1-F6EECF244321}">
                  <p14:modId xmlns:p14="http://schemas.microsoft.com/office/powerpoint/2010/main" val="518589049"/>
                </p:ext>
              </p:extLst>
            </p:nvPr>
          </p:nvGraphicFramePr>
          <p:xfrm>
            <a:off x="1056107" y="3687116"/>
            <a:ext cx="4073884" cy="25519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4700" y="274637"/>
            <a:ext cx="7912100" cy="8215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CpG Induce PD-1 on Human CD4</a:t>
            </a:r>
            <a:r>
              <a:rPr lang="en-US" baseline="30000" dirty="0" smtClean="0"/>
              <a:t>+</a:t>
            </a:r>
            <a:r>
              <a:rPr lang="en-US" dirty="0" smtClean="0"/>
              <a:t>, CD8</a:t>
            </a:r>
            <a:r>
              <a:rPr lang="en-US" baseline="30000" dirty="0" smtClean="0"/>
              <a:t>+</a:t>
            </a:r>
            <a:r>
              <a:rPr lang="en-US" dirty="0" smtClean="0"/>
              <a:t> T cells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37760" y="2124683"/>
            <a:ext cx="38586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dirty="0"/>
              <a:t>N</a:t>
            </a:r>
            <a:r>
              <a:rPr lang="en-US" sz="2400" dirty="0" smtClean="0"/>
              <a:t>o change in CTLA</a:t>
            </a:r>
            <a:r>
              <a:rPr lang="en-US" sz="2400" dirty="0"/>
              <a:t>-</a:t>
            </a:r>
            <a:r>
              <a:rPr lang="en-US" sz="2400" dirty="0" smtClean="0"/>
              <a:t>4 expression (not shown)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Data support clinical combination of CpG with anti-PD-1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Since CpG induces PD-1 expression, need to combine it with anti-PD-1 for clinical efficacy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357120" y="6296223"/>
            <a:ext cx="519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Human PBMC cultured for 48 </a:t>
            </a:r>
            <a:r>
              <a:rPr lang="en-US" sz="1400" dirty="0" err="1" smtClean="0"/>
              <a:t>hr</a:t>
            </a:r>
            <a:r>
              <a:rPr lang="en-US" sz="1400" dirty="0" smtClean="0"/>
              <a:t> and analyzed by FACS for T cell PD-1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35280" y="206248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CD4</a:t>
            </a:r>
            <a:r>
              <a:rPr lang="en-US" baseline="30000" dirty="0" smtClean="0"/>
              <a:t>+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5280" y="44147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CD8</a:t>
            </a:r>
            <a:r>
              <a:rPr lang="en-US" baseline="300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9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601453" y="1562776"/>
            <a:ext cx="566652" cy="392906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1" y="274638"/>
            <a:ext cx="8331200" cy="842962"/>
          </a:xfrm>
        </p:spPr>
        <p:txBody>
          <a:bodyPr>
            <a:noAutofit/>
          </a:bodyPr>
          <a:lstStyle/>
          <a:p>
            <a:r>
              <a:rPr lang="en-US" dirty="0" smtClean="0"/>
              <a:t>Anti-PD-1 + CpG Synergy Confirmed </a:t>
            </a:r>
            <a:br>
              <a:rPr lang="en-US" dirty="0" smtClean="0"/>
            </a:br>
            <a:r>
              <a:rPr lang="en-US" dirty="0" smtClean="0"/>
              <a:t>In Syngeneic Bladder Cancer Model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819" r="819"/>
          <a:stretch>
            <a:fillRect/>
          </a:stretch>
        </p:blipFill>
        <p:spPr>
          <a:xfrm>
            <a:off x="457200" y="1562776"/>
            <a:ext cx="7144253" cy="392906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551" y="1590852"/>
            <a:ext cx="311817" cy="439803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67944" y="6223000"/>
            <a:ext cx="3248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Mangsbo</a:t>
            </a:r>
            <a:r>
              <a:rPr lang="en-US" sz="1600" dirty="0" smtClean="0"/>
              <a:t> et al., J. </a:t>
            </a:r>
            <a:r>
              <a:rPr lang="en-US" sz="1600" dirty="0" err="1" smtClean="0"/>
              <a:t>Immunother</a:t>
            </a:r>
            <a:r>
              <a:rPr lang="en-US" sz="1600" dirty="0" smtClean="0"/>
              <a:t>. 2010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5769816"/>
            <a:ext cx="837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 MB49  tumors (3 X 10</a:t>
            </a:r>
            <a:r>
              <a:rPr lang="en-US" baseline="30000" dirty="0" smtClean="0"/>
              <a:t>5 </a:t>
            </a:r>
            <a:r>
              <a:rPr lang="en-US" dirty="0" smtClean="0"/>
              <a:t>cells), peritumoral CpG and IP </a:t>
            </a:r>
            <a:r>
              <a:rPr lang="en-US" dirty="0" err="1" smtClean="0"/>
              <a:t>Ab</a:t>
            </a:r>
            <a:r>
              <a:rPr lang="en-US" dirty="0" smtClean="0"/>
              <a:t> started on day 8; dosed q 3d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29227" y="2165679"/>
            <a:ext cx="1985508" cy="203132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100" b="1" dirty="0" smtClean="0"/>
              <a:t>BCG</a:t>
            </a:r>
          </a:p>
          <a:p>
            <a:r>
              <a:rPr lang="en-US" sz="2100" b="1" dirty="0" smtClean="0"/>
              <a:t>CpG </a:t>
            </a:r>
          </a:p>
          <a:p>
            <a:r>
              <a:rPr lang="en-US" sz="2100" b="1" dirty="0" smtClean="0"/>
              <a:t>Anti-PD-1</a:t>
            </a:r>
          </a:p>
          <a:p>
            <a:r>
              <a:rPr lang="en-US" sz="2100" b="1" dirty="0" smtClean="0"/>
              <a:t>Anti-PD-1 + CpG </a:t>
            </a:r>
          </a:p>
          <a:p>
            <a:r>
              <a:rPr lang="en-US" sz="2100" b="1" dirty="0" smtClean="0"/>
              <a:t>Anti-PD-1 + BCG</a:t>
            </a:r>
          </a:p>
          <a:p>
            <a:r>
              <a:rPr lang="en-US" sz="2100" b="1" dirty="0" err="1" smtClean="0"/>
              <a:t>IgG</a:t>
            </a:r>
            <a:endParaRPr lang="en-US" sz="21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243053" y="4584676"/>
            <a:ext cx="2673497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Anti-PD-1 + CpG </a:t>
            </a:r>
            <a:r>
              <a:rPr lang="en-US" u="sng" dirty="0" smtClean="0"/>
              <a:t>increased</a:t>
            </a:r>
            <a:r>
              <a:rPr lang="en-US" dirty="0" smtClean="0"/>
              <a:t> tumor-specific CD8 T cells and </a:t>
            </a:r>
            <a:r>
              <a:rPr lang="en-US" u="sng" dirty="0" smtClean="0"/>
              <a:t>decreased</a:t>
            </a:r>
            <a:r>
              <a:rPr lang="en-US" dirty="0" smtClean="0"/>
              <a:t> tumor </a:t>
            </a:r>
            <a:r>
              <a:rPr lang="en-US" dirty="0" err="1" smtClean="0"/>
              <a:t>Treg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06971" y="190500"/>
            <a:ext cx="7710487" cy="1068388"/>
          </a:xfrm>
          <a:noFill/>
        </p:spPr>
        <p:txBody>
          <a:bodyPr/>
          <a:lstStyle/>
          <a:p>
            <a:pPr algn="ctr">
              <a:defRPr/>
            </a:pPr>
            <a:r>
              <a:rPr lang="en-US" sz="3200" dirty="0" smtClean="0"/>
              <a:t>The 3 Signal Model of Tumor Immunity </a:t>
            </a:r>
            <a:br>
              <a:rPr lang="en-US" sz="3200" dirty="0" smtClean="0"/>
            </a:br>
            <a:r>
              <a:rPr lang="en-US" sz="2400" i="1" dirty="0" smtClean="0"/>
              <a:t>Tumor Microenvironment Blocks Signals 2, 3</a:t>
            </a:r>
            <a:endParaRPr lang="en-US" sz="2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5DBD34-2864-934C-A0B5-712AC54DFAC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68525"/>
            <a:ext cx="8242300" cy="573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2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8801" y="88900"/>
            <a:ext cx="8096764" cy="1068388"/>
          </a:xfrm>
          <a:noFill/>
        </p:spPr>
        <p:txBody>
          <a:bodyPr/>
          <a:lstStyle/>
          <a:p>
            <a:pPr>
              <a:defRPr/>
            </a:pPr>
            <a:r>
              <a:rPr lang="en-US" sz="3200" dirty="0" smtClean="0"/>
              <a:t>Checkmate CpG Activates All 3 Signals: </a:t>
            </a:r>
            <a:br>
              <a:rPr lang="en-US" sz="3200" dirty="0" smtClean="0"/>
            </a:br>
            <a:r>
              <a:rPr lang="en-US" sz="3200" dirty="0" smtClean="0"/>
              <a:t>Synergy with Anti-PD-1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22540"/>
            <a:ext cx="8763000" cy="59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58801" y="88900"/>
            <a:ext cx="8096764" cy="1068388"/>
          </a:xfrm>
          <a:noFill/>
        </p:spPr>
        <p:txBody>
          <a:bodyPr/>
          <a:lstStyle/>
          <a:p>
            <a:pPr>
              <a:defRPr/>
            </a:pPr>
            <a:r>
              <a:rPr lang="en-US" sz="3200" dirty="0" smtClean="0"/>
              <a:t>Checkmate CpG Activates All 3 Signals: </a:t>
            </a:r>
            <a:br>
              <a:rPr lang="en-US" sz="3200" dirty="0" smtClean="0"/>
            </a:br>
            <a:r>
              <a:rPr lang="en-US" sz="3200" dirty="0" smtClean="0"/>
              <a:t>Synergy with Anti-PD-1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122540"/>
            <a:ext cx="8763000" cy="5955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8801" y="5549900"/>
            <a:ext cx="8096764" cy="120032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Of all immune activators CpG is the most Th1-like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Strongest CTL response in human cancer vaccine trials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Only systemic activator for plasmacytoid DC (pDC)</a:t>
            </a:r>
          </a:p>
        </p:txBody>
      </p:sp>
    </p:spTree>
    <p:extLst>
      <p:ext uri="{BB962C8B-B14F-4D97-AF65-F5344CB8AC3E}">
        <p14:creationId xmlns:p14="http://schemas.microsoft.com/office/powerpoint/2010/main" val="338915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2503" y="203200"/>
            <a:ext cx="5816600" cy="106838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/>
              <a:t>The Rationale For Activating pDC in Cancer </a:t>
            </a:r>
            <a:r>
              <a:rPr lang="en-US" dirty="0" smtClean="0"/>
              <a:t>with Intratumoral CpG 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1200" y="1625600"/>
            <a:ext cx="7924800" cy="4114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Many tumors (&gt;50%) are infiltrated by immature pDC</a:t>
            </a:r>
            <a:r>
              <a:rPr lang="en-US" baseline="30000" dirty="0" smtClean="0"/>
              <a:t>1-4</a:t>
            </a: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Tumor-infiltrating pDC promote </a:t>
            </a:r>
            <a:r>
              <a:rPr lang="en-US" dirty="0" err="1" smtClean="0"/>
              <a:t>Treg</a:t>
            </a:r>
            <a:r>
              <a:rPr lang="en-US" dirty="0" smtClean="0"/>
              <a:t>, </a:t>
            </a:r>
            <a:r>
              <a:rPr lang="en-US" dirty="0" err="1" smtClean="0"/>
              <a:t>tolerize</a:t>
            </a:r>
            <a:r>
              <a:rPr lang="en-US" dirty="0" smtClean="0"/>
              <a:t> T cells</a:t>
            </a:r>
            <a:r>
              <a:rPr lang="en-US" baseline="30000" dirty="0" smtClean="0"/>
              <a:t>1,2,5-9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Tumors infiltrated by pDC have worse prognosis</a:t>
            </a:r>
            <a:r>
              <a:rPr lang="en-US" baseline="30000" dirty="0" smtClean="0"/>
              <a:t>4,5,8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CpG activate </a:t>
            </a:r>
            <a:r>
              <a:rPr lang="en-US" dirty="0"/>
              <a:t>t</a:t>
            </a:r>
            <a:r>
              <a:rPr lang="en-US" dirty="0" smtClean="0"/>
              <a:t>umor-infiltrating pDC, induce Th1 cytokine milieu and stimulate CD8</a:t>
            </a:r>
            <a:r>
              <a:rPr lang="en-US" baseline="30000" dirty="0" smtClean="0"/>
              <a:t>+</a:t>
            </a:r>
            <a:r>
              <a:rPr lang="en-US" dirty="0" smtClean="0"/>
              <a:t> T cells</a:t>
            </a:r>
            <a:r>
              <a:rPr lang="en-US" baseline="30000" dirty="0" smtClean="0"/>
              <a:t>2,5,7</a:t>
            </a: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CpG strongest reported activator of tumor-infiltrating pDC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BC4760-4661-4B43-A940-218164858DE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00" y="4952823"/>
            <a:ext cx="4583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Zou</a:t>
            </a:r>
            <a:r>
              <a:rPr lang="en-US" sz="1600" dirty="0" smtClean="0"/>
              <a:t> et al., Nature Med </a:t>
            </a:r>
            <a:r>
              <a:rPr lang="en-US" sz="1600" b="1" dirty="0" smtClean="0"/>
              <a:t>7</a:t>
            </a:r>
            <a:r>
              <a:rPr lang="en-US" sz="1600" dirty="0" smtClean="0"/>
              <a:t>:1339-46.  2001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Hartmann et al., Cancer Res </a:t>
            </a:r>
            <a:r>
              <a:rPr lang="en-US" sz="1600" b="1" dirty="0" smtClean="0"/>
              <a:t>63</a:t>
            </a:r>
            <a:r>
              <a:rPr lang="en-US" sz="1600" dirty="0" smtClean="0"/>
              <a:t>:6478-87.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Vermi</a:t>
            </a:r>
            <a:r>
              <a:rPr lang="en-US" sz="1600" dirty="0" smtClean="0"/>
              <a:t> et al., J </a:t>
            </a:r>
            <a:r>
              <a:rPr lang="en-US" sz="1600" dirty="0" err="1" smtClean="0"/>
              <a:t>Pathol</a:t>
            </a:r>
            <a:r>
              <a:rPr lang="en-US" sz="1600" dirty="0" smtClean="0"/>
              <a:t> </a:t>
            </a:r>
            <a:r>
              <a:rPr lang="en-US" sz="1600" b="1" dirty="0" smtClean="0"/>
              <a:t>200</a:t>
            </a:r>
            <a:r>
              <a:rPr lang="en-US" sz="1600" dirty="0" smtClean="0"/>
              <a:t>:255-268.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Treilleux</a:t>
            </a:r>
            <a:r>
              <a:rPr lang="en-US" sz="1600" dirty="0" smtClean="0"/>
              <a:t> et al., </a:t>
            </a:r>
            <a:r>
              <a:rPr lang="en-US" sz="1600" dirty="0" err="1" smtClean="0"/>
              <a:t>Clin</a:t>
            </a:r>
            <a:r>
              <a:rPr lang="en-US" sz="1600" dirty="0" smtClean="0"/>
              <a:t> Cancer Res </a:t>
            </a:r>
            <a:r>
              <a:rPr lang="en-US" sz="1600" b="1" dirty="0" smtClean="0"/>
              <a:t>10</a:t>
            </a:r>
            <a:r>
              <a:rPr lang="en-US" sz="1600" dirty="0" smtClean="0"/>
              <a:t>:7466-74. 2004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Labidi-Galy</a:t>
            </a:r>
            <a:r>
              <a:rPr lang="en-US" sz="1600" dirty="0"/>
              <a:t> et al., Cancer </a:t>
            </a:r>
            <a:r>
              <a:rPr lang="en-US" sz="1600" dirty="0" smtClean="0"/>
              <a:t>Res </a:t>
            </a:r>
            <a:r>
              <a:rPr lang="en-US" sz="1600" b="1" dirty="0"/>
              <a:t>71</a:t>
            </a:r>
            <a:r>
              <a:rPr lang="en-US" sz="1600" dirty="0"/>
              <a:t>:5423-34. </a:t>
            </a:r>
            <a:r>
              <a:rPr lang="en-US" sz="1600" dirty="0" smtClean="0"/>
              <a:t>2011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0802" y="4952821"/>
            <a:ext cx="43396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600" dirty="0"/>
              <a:t>Watkins et al., J </a:t>
            </a:r>
            <a:r>
              <a:rPr lang="en-US" sz="1600" dirty="0" err="1"/>
              <a:t>Clin</a:t>
            </a:r>
            <a:r>
              <a:rPr lang="en-US" sz="1600" dirty="0"/>
              <a:t> </a:t>
            </a:r>
            <a:r>
              <a:rPr lang="en-US" sz="1600" dirty="0" smtClean="0"/>
              <a:t>Invest </a:t>
            </a:r>
            <a:r>
              <a:rPr lang="en-US" sz="1600" dirty="0"/>
              <a:t>121:1361-72. 2011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err="1" smtClean="0"/>
              <a:t>Sisirak</a:t>
            </a:r>
            <a:r>
              <a:rPr lang="en-US" sz="1600" dirty="0" smtClean="0"/>
              <a:t> </a:t>
            </a:r>
            <a:r>
              <a:rPr lang="en-US" sz="1600" dirty="0"/>
              <a:t>et al., Cancer Res </a:t>
            </a:r>
            <a:r>
              <a:rPr lang="en-US" sz="1600" b="1" dirty="0"/>
              <a:t>72</a:t>
            </a:r>
            <a:r>
              <a:rPr lang="en-US" sz="1600" dirty="0"/>
              <a:t>: 5188-97. </a:t>
            </a:r>
            <a:r>
              <a:rPr lang="en-US" sz="1600" dirty="0" smtClean="0"/>
              <a:t>2012</a:t>
            </a:r>
            <a:endParaRPr lang="en-US" sz="1600" dirty="0"/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smtClean="0"/>
              <a:t>Conrad </a:t>
            </a:r>
            <a:r>
              <a:rPr lang="en-US" sz="1600" dirty="0"/>
              <a:t>et al., Cancer </a:t>
            </a:r>
            <a:r>
              <a:rPr lang="en-US" sz="1600" dirty="0" smtClean="0"/>
              <a:t>Res </a:t>
            </a:r>
            <a:r>
              <a:rPr lang="en-US" sz="1600" b="1" dirty="0"/>
              <a:t>72</a:t>
            </a:r>
            <a:r>
              <a:rPr lang="en-US" sz="1600" dirty="0"/>
              <a:t>:5240-9. 2012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err="1" smtClean="0"/>
              <a:t>Faget</a:t>
            </a:r>
            <a:r>
              <a:rPr lang="en-US" sz="1600" dirty="0" smtClean="0"/>
              <a:t> </a:t>
            </a:r>
            <a:r>
              <a:rPr lang="en-US" sz="1600" dirty="0"/>
              <a:t>et al., Cancer </a:t>
            </a:r>
            <a:r>
              <a:rPr lang="en-US" sz="1600" dirty="0" smtClean="0"/>
              <a:t>Res </a:t>
            </a:r>
            <a:r>
              <a:rPr lang="en-US" sz="1600" b="1" dirty="0"/>
              <a:t>72</a:t>
            </a:r>
            <a:r>
              <a:rPr lang="en-US" sz="1600" dirty="0"/>
              <a:t>:6130-41. 2012</a:t>
            </a:r>
          </a:p>
        </p:txBody>
      </p:sp>
    </p:spTree>
    <p:extLst>
      <p:ext uri="{BB962C8B-B14F-4D97-AF65-F5344CB8AC3E}">
        <p14:creationId xmlns:p14="http://schemas.microsoft.com/office/powerpoint/2010/main" val="2076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3700" y="274638"/>
            <a:ext cx="8293100" cy="112236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pDC Infiltration in Breast and Ovarian Cancer </a:t>
            </a:r>
            <a:br>
              <a:rPr lang="en-US" dirty="0" smtClean="0"/>
            </a:br>
            <a:r>
              <a:rPr lang="en-US" dirty="0" smtClean="0"/>
              <a:t>Confers Poor </a:t>
            </a:r>
            <a:r>
              <a:rPr lang="en-US" dirty="0"/>
              <a:t>P</a:t>
            </a:r>
            <a:r>
              <a:rPr lang="en-US" dirty="0" smtClean="0"/>
              <a:t>rognosis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52CB3A-E4DD-EE49-8972-B933AA1CE32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90116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5" r="-48999"/>
          <a:stretch/>
        </p:blipFill>
        <p:spPr bwMode="auto">
          <a:xfrm>
            <a:off x="114300" y="2048465"/>
            <a:ext cx="8458200" cy="325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7" name="TextBox 7"/>
          <p:cNvSpPr txBox="1">
            <a:spLocks noChangeArrowheads="1"/>
          </p:cNvSpPr>
          <p:nvPr/>
        </p:nvSpPr>
        <p:spPr bwMode="auto">
          <a:xfrm>
            <a:off x="910003" y="5922546"/>
            <a:ext cx="319831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Treilleux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et al. </a:t>
            </a:r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Clin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Cancer Res. 2004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0426" y="1501043"/>
            <a:ext cx="6322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Breast Cancer						Ovarian Cancer  </a:t>
            </a:r>
            <a:endParaRPr lang="en-US" sz="240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502383" y="5885478"/>
            <a:ext cx="30926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Labidy-Galy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et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al.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Cancer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Res.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2011 </a:t>
            </a:r>
            <a:endParaRPr lang="en-US" sz="1600" b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832" y="2029092"/>
            <a:ext cx="4851371" cy="3276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40545" y="3267375"/>
            <a:ext cx="64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pDC-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394598" y="419447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pDC+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521907" y="2148743"/>
            <a:ext cx="646894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pDC-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75960" y="3075843"/>
            <a:ext cx="69762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pDC+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985000" y="2091653"/>
            <a:ext cx="1701800" cy="7312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7744" y="5485368"/>
            <a:ext cx="8290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In contrast, </a:t>
            </a:r>
            <a:r>
              <a:rPr lang="en-US" sz="2000" i="1" dirty="0" err="1" smtClean="0"/>
              <a:t>mDC</a:t>
            </a:r>
            <a:r>
              <a:rPr lang="en-US" sz="2000" i="1" dirty="0" smtClean="0"/>
              <a:t> infiltration of tumors confers good prognosis, longer survival 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60125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2503" y="203200"/>
            <a:ext cx="5816600" cy="1068388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3200" dirty="0" smtClean="0"/>
              <a:t>The Rationale For Activating pDC in Cancer </a:t>
            </a:r>
            <a:r>
              <a:rPr lang="en-US" dirty="0" smtClean="0"/>
              <a:t>with Intratumoral CpG 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11200" y="1625600"/>
            <a:ext cx="7772400" cy="4114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Many tumors (&gt;50%) are infiltrated by immature pDC</a:t>
            </a:r>
            <a:r>
              <a:rPr lang="en-US" baseline="30000" dirty="0" smtClean="0"/>
              <a:t>1-4</a:t>
            </a: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Tumor-infiltrating pDC promote </a:t>
            </a:r>
            <a:r>
              <a:rPr lang="en-US" dirty="0" err="1" smtClean="0"/>
              <a:t>Treg</a:t>
            </a:r>
            <a:r>
              <a:rPr lang="en-US" dirty="0" smtClean="0"/>
              <a:t>, </a:t>
            </a:r>
            <a:r>
              <a:rPr lang="en-US" dirty="0" err="1" smtClean="0"/>
              <a:t>tolerize</a:t>
            </a:r>
            <a:r>
              <a:rPr lang="en-US" dirty="0" smtClean="0"/>
              <a:t> T cells</a:t>
            </a:r>
            <a:r>
              <a:rPr lang="en-US" baseline="30000" dirty="0" smtClean="0"/>
              <a:t>1,2,5-9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Tumors infiltrated by pDC have worse prognosis</a:t>
            </a:r>
            <a:r>
              <a:rPr lang="en-US" baseline="30000" dirty="0" smtClean="0"/>
              <a:t>4,5,8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CpG activate </a:t>
            </a:r>
            <a:r>
              <a:rPr lang="en-US" dirty="0"/>
              <a:t>t</a:t>
            </a:r>
            <a:r>
              <a:rPr lang="en-US" dirty="0" smtClean="0"/>
              <a:t>umor-infiltrating pDC, induce Th1 cytokine milieu and stimulate CD8</a:t>
            </a:r>
            <a:r>
              <a:rPr lang="en-US" baseline="30000" dirty="0" smtClean="0"/>
              <a:t>+</a:t>
            </a:r>
            <a:r>
              <a:rPr lang="en-US" dirty="0" smtClean="0"/>
              <a:t> T cells</a:t>
            </a:r>
            <a:r>
              <a:rPr lang="en-US" baseline="30000" dirty="0" smtClean="0"/>
              <a:t>2,5,7</a:t>
            </a:r>
            <a:r>
              <a:rPr lang="en-US" dirty="0" smtClean="0"/>
              <a:t> </a:t>
            </a:r>
          </a:p>
          <a:p>
            <a:pPr>
              <a:defRPr/>
            </a:pPr>
            <a:r>
              <a:rPr lang="en-US" dirty="0" smtClean="0"/>
              <a:t>No other systemic therapeutic agent has been reported to activate tumor-infiltrating pDC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8BC4760-4661-4B43-A940-218164858DE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00" y="4952823"/>
            <a:ext cx="4583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Zou</a:t>
            </a:r>
            <a:r>
              <a:rPr lang="en-US" sz="1600" dirty="0" smtClean="0"/>
              <a:t> et al., Nature Med </a:t>
            </a:r>
            <a:r>
              <a:rPr lang="en-US" sz="1600" b="1" dirty="0" smtClean="0"/>
              <a:t>7</a:t>
            </a:r>
            <a:r>
              <a:rPr lang="en-US" sz="1600" dirty="0" smtClean="0"/>
              <a:t>:1339-46.  2001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Hartmann et al., Cancer Res </a:t>
            </a:r>
            <a:r>
              <a:rPr lang="en-US" sz="1600" b="1" dirty="0" smtClean="0"/>
              <a:t>63</a:t>
            </a:r>
            <a:r>
              <a:rPr lang="en-US" sz="1600" dirty="0" smtClean="0"/>
              <a:t>:6478-87.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Vermi</a:t>
            </a:r>
            <a:r>
              <a:rPr lang="en-US" sz="1600" dirty="0" smtClean="0"/>
              <a:t> et al., J </a:t>
            </a:r>
            <a:r>
              <a:rPr lang="en-US" sz="1600" dirty="0" err="1" smtClean="0"/>
              <a:t>Pathol</a:t>
            </a:r>
            <a:r>
              <a:rPr lang="en-US" sz="1600" dirty="0" smtClean="0"/>
              <a:t> </a:t>
            </a:r>
            <a:r>
              <a:rPr lang="en-US" sz="1600" b="1" dirty="0" smtClean="0"/>
              <a:t>200</a:t>
            </a:r>
            <a:r>
              <a:rPr lang="en-US" sz="1600" dirty="0" smtClean="0"/>
              <a:t>:255-268. 2003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/>
              <a:t>Treilleux</a:t>
            </a:r>
            <a:r>
              <a:rPr lang="en-US" sz="1600" dirty="0" smtClean="0"/>
              <a:t> et al., </a:t>
            </a:r>
            <a:r>
              <a:rPr lang="en-US" sz="1600" dirty="0" err="1" smtClean="0"/>
              <a:t>Clin</a:t>
            </a:r>
            <a:r>
              <a:rPr lang="en-US" sz="1600" dirty="0" smtClean="0"/>
              <a:t> Cancer Res </a:t>
            </a:r>
            <a:r>
              <a:rPr lang="en-US" sz="1600" b="1" dirty="0" smtClean="0"/>
              <a:t>10</a:t>
            </a:r>
            <a:r>
              <a:rPr lang="en-US" sz="1600" dirty="0" smtClean="0"/>
              <a:t>:7466-74. 2004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/>
              <a:t>Labidi-Galy</a:t>
            </a:r>
            <a:r>
              <a:rPr lang="en-US" sz="1600" dirty="0"/>
              <a:t> et al., Cancer </a:t>
            </a:r>
            <a:r>
              <a:rPr lang="en-US" sz="1600" dirty="0" smtClean="0"/>
              <a:t>Res </a:t>
            </a:r>
            <a:r>
              <a:rPr lang="en-US" sz="1600" b="1" dirty="0"/>
              <a:t>71</a:t>
            </a:r>
            <a:r>
              <a:rPr lang="en-US" sz="1600" dirty="0"/>
              <a:t>:5423-34. </a:t>
            </a:r>
            <a:r>
              <a:rPr lang="en-US" sz="1600" dirty="0" smtClean="0"/>
              <a:t>2011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0802" y="4952821"/>
            <a:ext cx="43396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n-US" sz="1600" dirty="0"/>
              <a:t>Watkins et al., J </a:t>
            </a:r>
            <a:r>
              <a:rPr lang="en-US" sz="1600" dirty="0" err="1"/>
              <a:t>Clin</a:t>
            </a:r>
            <a:r>
              <a:rPr lang="en-US" sz="1600" dirty="0"/>
              <a:t> </a:t>
            </a:r>
            <a:r>
              <a:rPr lang="en-US" sz="1600" dirty="0" smtClean="0"/>
              <a:t>Invest </a:t>
            </a:r>
            <a:r>
              <a:rPr lang="en-US" sz="1600" dirty="0"/>
              <a:t>121:1361-72. 2011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err="1" smtClean="0"/>
              <a:t>Sisirak</a:t>
            </a:r>
            <a:r>
              <a:rPr lang="en-US" sz="1600" dirty="0" smtClean="0"/>
              <a:t> </a:t>
            </a:r>
            <a:r>
              <a:rPr lang="en-US" sz="1600" dirty="0"/>
              <a:t>et al., Cancer Res </a:t>
            </a:r>
            <a:r>
              <a:rPr lang="en-US" sz="1600" b="1" dirty="0"/>
              <a:t>72</a:t>
            </a:r>
            <a:r>
              <a:rPr lang="en-US" sz="1600" dirty="0"/>
              <a:t>: 5188-97. </a:t>
            </a:r>
            <a:r>
              <a:rPr lang="en-US" sz="1600" dirty="0" smtClean="0"/>
              <a:t>2012</a:t>
            </a:r>
            <a:endParaRPr lang="en-US" sz="1600" dirty="0"/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smtClean="0"/>
              <a:t>Conrad </a:t>
            </a:r>
            <a:r>
              <a:rPr lang="en-US" sz="1600" dirty="0"/>
              <a:t>et al., Cancer </a:t>
            </a:r>
            <a:r>
              <a:rPr lang="en-US" sz="1600" dirty="0" smtClean="0"/>
              <a:t>Res </a:t>
            </a:r>
            <a:r>
              <a:rPr lang="en-US" sz="1600" b="1" dirty="0"/>
              <a:t>72</a:t>
            </a:r>
            <a:r>
              <a:rPr lang="en-US" sz="1600" dirty="0"/>
              <a:t>:5240-9. 2012</a:t>
            </a:r>
          </a:p>
          <a:p>
            <a:pPr marL="342900" indent="-342900">
              <a:buFont typeface="+mj-lt"/>
              <a:buAutoNum type="arabicPeriod" startAt="6"/>
            </a:pPr>
            <a:r>
              <a:rPr lang="en-US" sz="1600" dirty="0" err="1" smtClean="0"/>
              <a:t>Faget</a:t>
            </a:r>
            <a:r>
              <a:rPr lang="en-US" sz="1600" dirty="0" smtClean="0"/>
              <a:t> </a:t>
            </a:r>
            <a:r>
              <a:rPr lang="en-US" sz="1600" dirty="0"/>
              <a:t>et al., Cancer </a:t>
            </a:r>
            <a:r>
              <a:rPr lang="en-US" sz="1600" dirty="0" smtClean="0"/>
              <a:t>Res </a:t>
            </a:r>
            <a:r>
              <a:rPr lang="en-US" sz="1600" b="1" dirty="0"/>
              <a:t>72</a:t>
            </a:r>
            <a:r>
              <a:rPr lang="en-US" sz="1600" dirty="0"/>
              <a:t>:6130-41. 2012</a:t>
            </a:r>
          </a:p>
        </p:txBody>
      </p:sp>
      <p:sp>
        <p:nvSpPr>
          <p:cNvPr id="3" name="Oval 2"/>
          <p:cNvSpPr/>
          <p:nvPr/>
        </p:nvSpPr>
        <p:spPr>
          <a:xfrm>
            <a:off x="88900" y="2895600"/>
            <a:ext cx="8407400" cy="1003300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3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01700" y="274638"/>
            <a:ext cx="7785100" cy="1300162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The </a:t>
            </a:r>
            <a:r>
              <a:rPr lang="en-US" dirty="0" smtClean="0"/>
              <a:t>Controls That Weren’t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1700" y="1676400"/>
            <a:ext cx="7340600" cy="4392613"/>
          </a:xfrm>
          <a:noFill/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charset="0"/>
              </a:rPr>
              <a:t>1991:  My lab </a:t>
            </a:r>
            <a:r>
              <a:rPr lang="en-US" dirty="0">
                <a:latin typeface="Arial" charset="0"/>
              </a:rPr>
              <a:t>was using antisense oligonucleotides to try to turn off genes that I thought </a:t>
            </a:r>
            <a:r>
              <a:rPr lang="en-US" dirty="0" smtClean="0">
                <a:latin typeface="Arial" charset="0"/>
              </a:rPr>
              <a:t>may be important </a:t>
            </a:r>
            <a:r>
              <a:rPr lang="en-US" dirty="0">
                <a:latin typeface="Arial" charset="0"/>
              </a:rPr>
              <a:t>in regulating </a:t>
            </a:r>
            <a:r>
              <a:rPr lang="en-US" dirty="0" smtClean="0">
                <a:latin typeface="Arial" charset="0"/>
              </a:rPr>
              <a:t>autoimmune B cells</a:t>
            </a:r>
          </a:p>
          <a:p>
            <a:pPr eaLnBrk="1" hangingPunct="1"/>
            <a:r>
              <a:rPr lang="en-US" sz="2400" dirty="0" smtClean="0">
                <a:latin typeface="Arial" charset="0"/>
              </a:rPr>
              <a:t>Some </a:t>
            </a:r>
            <a:r>
              <a:rPr lang="en-US" sz="2400" dirty="0">
                <a:latin typeface="Arial" charset="0"/>
              </a:rPr>
              <a:t>of the control DNA activated the B cells VERY strongly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The antisense experiments weren’t working 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Why did the control DNAs activate the B cells?  </a:t>
            </a:r>
          </a:p>
          <a:p>
            <a:pPr eaLnBrk="1" hangingPunct="1"/>
            <a:r>
              <a:rPr lang="en-US" sz="2400" dirty="0">
                <a:latin typeface="Arial" charset="0"/>
              </a:rPr>
              <a:t>After making hundreds of DNAs where I tried changing each of the bases around, I realized the stimulation was from having a CG in certain contexts</a:t>
            </a:r>
          </a:p>
          <a:p>
            <a:pPr eaLnBrk="1" hangingPunct="1"/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8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274638"/>
            <a:ext cx="7556500" cy="10715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CpG Induces MHC Expression In </a:t>
            </a:r>
            <a:br>
              <a:rPr lang="en-US" dirty="0" smtClean="0"/>
            </a:br>
            <a:r>
              <a:rPr lang="en-US" dirty="0" smtClean="0"/>
              <a:t>Tumor-Associated pDC And </a:t>
            </a:r>
            <a:r>
              <a:rPr lang="en-US" dirty="0" err="1" smtClean="0"/>
              <a:t>mDC</a:t>
            </a:r>
            <a:r>
              <a:rPr lang="en-US" dirty="0" smtClean="0"/>
              <a:t> (Signal 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AA238F-EAD0-8546-9E11-F5DA6C6267B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92166" name="TextBox 6"/>
          <p:cNvSpPr txBox="1">
            <a:spLocks noChangeArrowheads="1"/>
          </p:cNvSpPr>
          <p:nvPr/>
        </p:nvSpPr>
        <p:spPr bwMode="auto">
          <a:xfrm>
            <a:off x="5643563" y="6234112"/>
            <a:ext cx="301737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Hartmann et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al., Cancer Res.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2003</a:t>
            </a:r>
            <a:endParaRPr lang="en-US" sz="1600" b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9568" t="12092" r="-39552" b="-3911"/>
          <a:stretch/>
        </p:blipFill>
        <p:spPr>
          <a:xfrm>
            <a:off x="2643542" y="1765808"/>
            <a:ext cx="5952744" cy="4151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187" y="2159000"/>
            <a:ext cx="233841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Conclusion:  </a:t>
            </a:r>
          </a:p>
          <a:p>
            <a:pPr algn="ctr"/>
            <a:r>
              <a:rPr lang="en-US" sz="2400" dirty="0" smtClean="0"/>
              <a:t>CpG rapidly enhances antigen presentation by pDC and </a:t>
            </a:r>
            <a:r>
              <a:rPr lang="en-US" sz="2400" dirty="0" err="1" smtClean="0"/>
              <a:t>mDC</a:t>
            </a:r>
            <a:r>
              <a:rPr lang="en-US" sz="2400" dirty="0" smtClean="0"/>
              <a:t> (bystander effect on </a:t>
            </a:r>
            <a:r>
              <a:rPr lang="en-US" sz="2400" dirty="0" err="1" smtClean="0"/>
              <a:t>mDC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4446" y="2298700"/>
            <a:ext cx="226561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Tumor-draining </a:t>
            </a:r>
          </a:p>
          <a:p>
            <a:pPr algn="ctr"/>
            <a:r>
              <a:rPr lang="en-US" sz="2400" dirty="0" smtClean="0"/>
              <a:t>Plasmacytoid DC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Tumor-draining </a:t>
            </a:r>
          </a:p>
          <a:p>
            <a:pPr algn="ctr"/>
            <a:r>
              <a:rPr lang="en-US" sz="2400" dirty="0" smtClean="0"/>
              <a:t>Myeloid DC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251201" y="1422400"/>
            <a:ext cx="327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 		    CpG-A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83201" y="4213324"/>
            <a:ext cx="850900" cy="64770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70501" y="1898650"/>
            <a:ext cx="850900" cy="64770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1885950"/>
            <a:ext cx="850900" cy="64770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5200" y="4213324"/>
            <a:ext cx="850900" cy="647700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0102" y="5626102"/>
            <a:ext cx="706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cell suspensions from </a:t>
            </a:r>
            <a:r>
              <a:rPr lang="en-US" dirty="0"/>
              <a:t>head and neck </a:t>
            </a:r>
            <a:r>
              <a:rPr lang="en-US" dirty="0" smtClean="0"/>
              <a:t>cancer tumor-draining LN were cultured +/- CpG (2 </a:t>
            </a: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g/ml) for 48hr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3700" y="274638"/>
            <a:ext cx="8293100" cy="1122362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 smtClean="0"/>
              <a:t>CpG Induces </a:t>
            </a:r>
            <a:r>
              <a:rPr lang="en-US" dirty="0" err="1" smtClean="0"/>
              <a:t>Costimulatory</a:t>
            </a:r>
            <a:r>
              <a:rPr lang="en-US" dirty="0" smtClean="0"/>
              <a:t> CD86 Expression On Tumor-Associated pDC (Signal 2)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D52CB3A-E4DD-EE49-8972-B933AA1CE32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90117" name="TextBox 7"/>
          <p:cNvSpPr txBox="1">
            <a:spLocks noChangeArrowheads="1"/>
          </p:cNvSpPr>
          <p:nvPr/>
        </p:nvSpPr>
        <p:spPr bwMode="auto">
          <a:xfrm>
            <a:off x="5502383" y="6236732"/>
            <a:ext cx="30926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0" dirty="0" err="1" smtClean="0">
                <a:solidFill>
                  <a:srgbClr val="000000"/>
                </a:solidFill>
                <a:latin typeface="+mn-lt"/>
              </a:rPr>
              <a:t>Labidy-Galy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 et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al.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Cancer 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Res. </a:t>
            </a:r>
            <a:r>
              <a:rPr lang="en-US" sz="1600" b="0" dirty="0" smtClean="0">
                <a:solidFill>
                  <a:srgbClr val="000000"/>
                </a:solidFill>
                <a:latin typeface="+mn-lt"/>
              </a:rPr>
              <a:t>2011 </a:t>
            </a:r>
            <a:endParaRPr lang="en-US" sz="1600" b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15" y="1816100"/>
            <a:ext cx="336289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14" y="3868772"/>
            <a:ext cx="3413867" cy="23224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52" y="2717802"/>
            <a:ext cx="168740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Untreated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CpG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6362701" y="1538312"/>
            <a:ext cx="208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Rapid pDC functional maturation shifts from </a:t>
            </a:r>
            <a:r>
              <a:rPr lang="en-US" sz="2400" dirty="0" err="1" smtClean="0"/>
              <a:t>tolerogenic</a:t>
            </a:r>
            <a:r>
              <a:rPr lang="en-US" sz="2400" dirty="0" smtClean="0"/>
              <a:t> to immunogenic state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375613" y="1522968"/>
            <a:ext cx="33629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Normal 	      Ascites 	Tumor </a:t>
            </a:r>
          </a:p>
          <a:p>
            <a:r>
              <a:rPr lang="en-US" dirty="0" smtClean="0"/>
              <a:t>     pDC              pDC             pDC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19800" y="4519737"/>
            <a:ext cx="289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pDC were purified from normal PBMC, ovarian cancer ascites, or biopsies and cultured +/- CpG (5 </a:t>
            </a: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g/ml) for 24 </a:t>
            </a:r>
            <a:r>
              <a:rPr lang="en-US" dirty="0" err="1" smtClean="0"/>
              <a:t>hr</a:t>
            </a:r>
            <a:r>
              <a:rPr lang="en-US" dirty="0" smtClean="0"/>
              <a:t> before FACS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8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70" r="-68240"/>
          <a:stretch/>
        </p:blipFill>
        <p:spPr bwMode="auto">
          <a:xfrm>
            <a:off x="3072892" y="1841500"/>
            <a:ext cx="4471416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22" y="274637"/>
            <a:ext cx="7992918" cy="127245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 smtClean="0"/>
              <a:t>CpG Activates Tumor-Associated pDC To Secrete IFN-Inducible Th1 Chemokine (Signal 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3AA238F-EAD0-8546-9E11-F5DA6C6267B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92164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5" r="54069"/>
          <a:stretch/>
        </p:blipFill>
        <p:spPr bwMode="auto">
          <a:xfrm>
            <a:off x="1508760" y="1841500"/>
            <a:ext cx="1728216" cy="337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901" y="4648200"/>
            <a:ext cx="16637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6" name="TextBox 6"/>
          <p:cNvSpPr txBox="1">
            <a:spLocks noChangeArrowheads="1"/>
          </p:cNvSpPr>
          <p:nvPr/>
        </p:nvSpPr>
        <p:spPr bwMode="auto">
          <a:xfrm>
            <a:off x="5948363" y="6219824"/>
            <a:ext cx="27049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0" dirty="0" err="1">
                <a:solidFill>
                  <a:srgbClr val="000000"/>
                </a:solidFill>
                <a:latin typeface="+mn-lt"/>
              </a:rPr>
              <a:t>Sisirak</a:t>
            </a:r>
            <a:r>
              <a:rPr lang="en-US" sz="1600" b="0" dirty="0">
                <a:solidFill>
                  <a:srgbClr val="000000"/>
                </a:solidFill>
                <a:latin typeface="+mn-lt"/>
              </a:rPr>
              <a:t> et al., Cancer Res. 2012</a:t>
            </a:r>
          </a:p>
        </p:txBody>
      </p:sp>
      <p:sp>
        <p:nvSpPr>
          <p:cNvPr id="3" name="Rectangle 2"/>
          <p:cNvSpPr/>
          <p:nvPr/>
        </p:nvSpPr>
        <p:spPr>
          <a:xfrm>
            <a:off x="2019300" y="1993900"/>
            <a:ext cx="1217676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08761" y="4838702"/>
            <a:ext cx="293624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Control    CpG-A </a:t>
            </a:r>
          </a:p>
          <a:p>
            <a:r>
              <a:rPr lang="en-US" dirty="0" smtClean="0"/>
              <a:t>           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8219" y="4660902"/>
            <a:ext cx="2645827" cy="83099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 pDC</a:t>
            </a:r>
          </a:p>
          <a:p>
            <a:r>
              <a:rPr lang="en-US" sz="2400" dirty="0" smtClean="0"/>
              <a:t>Control (tonsil) pDC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0800000" flipV="1">
            <a:off x="4686300" y="2032002"/>
            <a:ext cx="3352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Conclusion: CpG activates Th1-like IFN and chemokine response in normal </a:t>
            </a:r>
            <a:r>
              <a:rPr lang="en-US" sz="2800" dirty="0"/>
              <a:t>and tumor </a:t>
            </a:r>
            <a:r>
              <a:rPr lang="en-US" sz="2800" dirty="0" smtClean="0"/>
              <a:t>pDC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44795" y="3325637"/>
            <a:ext cx="327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Th1 chemokine (IP-10, </a:t>
            </a:r>
            <a:r>
              <a:rPr lang="en-US" sz="2000" dirty="0" err="1" smtClean="0"/>
              <a:t>ng</a:t>
            </a:r>
            <a:r>
              <a:rPr lang="en-US" sz="2000" dirty="0" smtClean="0"/>
              <a:t>/ml)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46364" y="5556831"/>
            <a:ext cx="86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pDC were purified from triple negative breast tumor biopsies or tonsils and cultured +/- CpG (5 </a:t>
            </a:r>
            <a:r>
              <a:rPr lang="en-US" dirty="0" smtClean="0">
                <a:latin typeface="Symbol" charset="2"/>
                <a:cs typeface="Symbol" charset="2"/>
              </a:rPr>
              <a:t>m</a:t>
            </a:r>
            <a:r>
              <a:rPr lang="en-US" dirty="0" smtClean="0"/>
              <a:t>g/ml) for 24 </a:t>
            </a:r>
            <a:r>
              <a:rPr lang="en-US" dirty="0" err="1" smtClean="0"/>
              <a:t>hr</a:t>
            </a:r>
            <a:r>
              <a:rPr lang="en-US" dirty="0" smtClean="0"/>
              <a:t> (for technical reasons, IFN-a is hard to measure in such cultures)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48311" y="6688141"/>
            <a:ext cx="355298" cy="122237"/>
          </a:xfrm>
          <a:prstGeom prst="rect">
            <a:avLst/>
          </a:prstGeom>
        </p:spPr>
        <p:txBody>
          <a:bodyPr/>
          <a:lstStyle/>
          <a:p>
            <a:fld id="{92210269-C563-0848-8450-EB167E0B8663}" type="slidenum">
              <a:rPr lang="en-US"/>
              <a:pPr/>
              <a:t>43</a:t>
            </a:fld>
            <a:endParaRPr lang="en-US"/>
          </a:p>
        </p:txBody>
      </p:sp>
      <p:pic>
        <p:nvPicPr>
          <p:cNvPr id="510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57" y="1906588"/>
            <a:ext cx="6310690" cy="436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980064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80064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09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269875"/>
            <a:ext cx="8663214" cy="159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80064"/>
                    </a:gs>
                    <a:gs pos="100000">
                      <a:srgbClr val="980064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980064">
                      <a:gamma/>
                      <a:shade val="60000"/>
                      <a:invGamma/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95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00200" y="274638"/>
            <a:ext cx="7086600" cy="830262"/>
          </a:xfrm>
        </p:spPr>
        <p:txBody>
          <a:bodyPr>
            <a:noAutofit/>
          </a:bodyPr>
          <a:lstStyle/>
          <a:p>
            <a:r>
              <a:rPr lang="en-US" sz="3200" dirty="0" smtClean="0"/>
              <a:t>Effects of </a:t>
            </a:r>
            <a:r>
              <a:rPr lang="en-US" dirty="0" smtClean="0"/>
              <a:t>Peri</a:t>
            </a:r>
            <a:r>
              <a:rPr lang="en-US" sz="3200" dirty="0" smtClean="0"/>
              <a:t>tumoral CPG</a:t>
            </a:r>
            <a:r>
              <a:rPr lang="en-US" dirty="0" smtClean="0"/>
              <a:t>7909</a:t>
            </a:r>
            <a:r>
              <a:rPr lang="en-US" sz="3200" dirty="0" smtClean="0"/>
              <a:t> in Resected Melanoma 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Enlarged draining lymph nodes</a:t>
            </a:r>
          </a:p>
          <a:p>
            <a:pPr lvl="1"/>
            <a:r>
              <a:rPr lang="en-US" dirty="0" smtClean="0"/>
              <a:t>Activated </a:t>
            </a:r>
            <a:r>
              <a:rPr lang="en-US" dirty="0" err="1" smtClean="0"/>
              <a:t>pDC</a:t>
            </a:r>
            <a:r>
              <a:rPr lang="en-US" dirty="0" smtClean="0"/>
              <a:t> and </a:t>
            </a:r>
            <a:r>
              <a:rPr lang="en-US" dirty="0" err="1" smtClean="0"/>
              <a:t>mDC</a:t>
            </a:r>
            <a:r>
              <a:rPr lang="en-US" dirty="0" smtClean="0"/>
              <a:t> (increased CD40, CD86)</a:t>
            </a:r>
          </a:p>
          <a:p>
            <a:pPr lvl="1"/>
            <a:r>
              <a:rPr lang="en-US" dirty="0" smtClean="0"/>
              <a:t>Th1-skewing: Increased CD8</a:t>
            </a:r>
            <a:r>
              <a:rPr lang="en-US" baseline="30000" dirty="0" smtClean="0"/>
              <a:t>+</a:t>
            </a:r>
            <a:r>
              <a:rPr lang="en-US" dirty="0" smtClean="0"/>
              <a:t> T cell IFN</a:t>
            </a:r>
            <a:r>
              <a:rPr lang="en-US" dirty="0"/>
              <a:t>-</a:t>
            </a:r>
            <a:r>
              <a:rPr lang="en-US" dirty="0" smtClean="0"/>
              <a:t>g </a:t>
            </a:r>
            <a:r>
              <a:rPr lang="en-US" dirty="0"/>
              <a:t>secretion </a:t>
            </a:r>
            <a:r>
              <a:rPr lang="en-US" dirty="0" smtClean="0"/>
              <a:t>following in vitro </a:t>
            </a:r>
            <a:r>
              <a:rPr lang="en-US" dirty="0" err="1" smtClean="0"/>
              <a:t>restimulation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Reduced </a:t>
            </a:r>
            <a:r>
              <a:rPr lang="en-US" dirty="0" err="1" smtClean="0"/>
              <a:t>Treg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Increased tumor-specific CD8</a:t>
            </a:r>
            <a:r>
              <a:rPr lang="en-US" baseline="30000" dirty="0" smtClean="0"/>
              <a:t>+</a:t>
            </a:r>
            <a:r>
              <a:rPr lang="en-US" dirty="0" smtClean="0"/>
              <a:t> T cells in PBMC</a:t>
            </a:r>
          </a:p>
          <a:p>
            <a:r>
              <a:rPr lang="en-US" dirty="0" smtClean="0"/>
              <a:t>50% of patients mount new CD8</a:t>
            </a:r>
            <a:r>
              <a:rPr lang="en-US" baseline="30000" dirty="0"/>
              <a:t>+</a:t>
            </a:r>
            <a:r>
              <a:rPr lang="en-US" dirty="0"/>
              <a:t> T </a:t>
            </a:r>
            <a:r>
              <a:rPr lang="en-US" dirty="0" smtClean="0"/>
              <a:t>cell responses to &gt;1 TAA (in PBMC and sentinel lymph node)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0B43-059B-8943-BEC1-7F0679BC03D8}" type="slidenum">
              <a:rPr lang="en-US" smtClean="0"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54364" y="5798662"/>
            <a:ext cx="491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Molenkamp</a:t>
            </a:r>
            <a:r>
              <a:rPr lang="en-US" i="1" dirty="0" smtClean="0"/>
              <a:t> et al., </a:t>
            </a:r>
            <a:r>
              <a:rPr lang="en-US" i="1" dirty="0" err="1" smtClean="0"/>
              <a:t>Clin</a:t>
            </a:r>
            <a:r>
              <a:rPr lang="en-US" i="1" dirty="0" smtClean="0"/>
              <a:t> Cancer Res, 2007 and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4821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48311" y="6688141"/>
            <a:ext cx="355298" cy="122237"/>
          </a:xfrm>
          <a:prstGeom prst="rect">
            <a:avLst/>
          </a:prstGeom>
        </p:spPr>
        <p:txBody>
          <a:bodyPr/>
          <a:lstStyle/>
          <a:p>
            <a:fld id="{BBD55068-39AF-2C49-B846-DB3061217A3F}" type="slidenum">
              <a:rPr lang="en-US"/>
              <a:pPr/>
              <a:t>45</a:t>
            </a:fld>
            <a:endParaRPr lang="en-US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>
          <a:xfrm>
            <a:off x="709084" y="-76200"/>
            <a:ext cx="7976810" cy="106838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Peritumoral CPG7909 induces </a:t>
            </a:r>
            <a:r>
              <a:rPr lang="en-US" sz="2800" dirty="0"/>
              <a:t>anti-tumor </a:t>
            </a:r>
            <a:r>
              <a:rPr lang="en-US" sz="2800" dirty="0" smtClean="0"/>
              <a:t>CTL</a:t>
            </a:r>
            <a:br>
              <a:rPr lang="en-US" sz="2800" dirty="0" smtClean="0"/>
            </a:br>
            <a:r>
              <a:rPr lang="en-US" sz="2800" i="1" dirty="0" smtClean="0"/>
              <a:t>CD8</a:t>
            </a:r>
            <a:r>
              <a:rPr lang="en-US" sz="2800" i="1" baseline="30000" dirty="0" smtClean="0"/>
              <a:t>+</a:t>
            </a:r>
            <a:r>
              <a:rPr lang="en-US" sz="2800" i="1" dirty="0" smtClean="0"/>
              <a:t> T cell Response Correlates with pDC Activation</a:t>
            </a:r>
            <a:endParaRPr lang="en-US" sz="2800" i="1" dirty="0"/>
          </a:p>
        </p:txBody>
      </p:sp>
      <p:pic>
        <p:nvPicPr>
          <p:cNvPr id="5120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0" y="1254125"/>
            <a:ext cx="8812892" cy="4451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prstShdw prst="shdw17" dist="17961" dir="2700000">
              <a:schemeClr val="bg1">
                <a:gamma/>
                <a:shade val="60000"/>
                <a:invGamma/>
                <a:alpha val="74998"/>
              </a:schemeClr>
            </a:prstShdw>
          </a:effectLst>
          <a:extLs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54363" y="5798662"/>
            <a:ext cx="399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Molenkamp</a:t>
            </a:r>
            <a:r>
              <a:rPr lang="en-US" i="1" dirty="0" smtClean="0"/>
              <a:t> et al., </a:t>
            </a:r>
            <a:r>
              <a:rPr lang="en-US" i="1" dirty="0" err="1" smtClean="0"/>
              <a:t>Clin</a:t>
            </a:r>
            <a:r>
              <a:rPr lang="en-US" i="1" dirty="0" smtClean="0"/>
              <a:t> Cancer Res,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1847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0B43-059B-8943-BEC1-7F0679BC03D8}" type="slidenum">
              <a:rPr lang="en-US" smtClean="0"/>
              <a:t>46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8901" y="274638"/>
            <a:ext cx="7327900" cy="893762"/>
          </a:xfrm>
        </p:spPr>
        <p:txBody>
          <a:bodyPr>
            <a:normAutofit/>
          </a:bodyPr>
          <a:lstStyle/>
          <a:p>
            <a:r>
              <a:rPr lang="en-US" dirty="0" smtClean="0"/>
              <a:t>Efficacy of Intratumoral CPG7909 in NHL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34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3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0B43-059B-8943-BEC1-7F0679BC03D8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8901" y="274638"/>
            <a:ext cx="7327900" cy="893762"/>
          </a:xfrm>
        </p:spPr>
        <p:txBody>
          <a:bodyPr>
            <a:normAutofit/>
          </a:bodyPr>
          <a:lstStyle/>
          <a:p>
            <a:r>
              <a:rPr lang="en-US" dirty="0" smtClean="0"/>
              <a:t>Efficacy of Intratumoral CPG7909 in NHL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0"/>
            <a:ext cx="9144000" cy="3498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1122"/>
            <a:ext cx="9144000" cy="440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5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B0B43-059B-8943-BEC1-7F0679BC03D8}" type="slidenum">
              <a:rPr lang="en-US" smtClean="0"/>
              <a:t>48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5300" y="122238"/>
            <a:ext cx="8191500" cy="893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Efficacy of Intratumoral CPG7909 in NHL</a:t>
            </a:r>
            <a:br>
              <a:rPr lang="en-US" dirty="0" smtClean="0"/>
            </a:br>
            <a:r>
              <a:rPr lang="en-US" sz="2700" i="1" dirty="0"/>
              <a:t>R</a:t>
            </a:r>
            <a:r>
              <a:rPr lang="en-US" sz="2700" i="1" dirty="0" smtClean="0"/>
              <a:t>etreatment of responding pt. boosts anti-tumor CD8</a:t>
            </a:r>
            <a:r>
              <a:rPr lang="en-US" sz="2700" i="1" baseline="30000" dirty="0" smtClean="0"/>
              <a:t>+</a:t>
            </a:r>
            <a:r>
              <a:rPr lang="en-US" sz="2700" i="1" dirty="0" smtClean="0"/>
              <a:t> T cells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02" y="1219200"/>
            <a:ext cx="6981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9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95699" y="274637"/>
            <a:ext cx="7309853" cy="1035467"/>
          </a:xfrm>
        </p:spPr>
        <p:txBody>
          <a:bodyPr>
            <a:normAutofit/>
          </a:bodyPr>
          <a:lstStyle/>
          <a:p>
            <a:r>
              <a:rPr lang="en-US" dirty="0" smtClean="0"/>
              <a:t>Checkmate Clinical Strategy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Determine whether Checkmate CpG enhances anti-tumor activity of anti-PD-1 therapy</a:t>
            </a:r>
          </a:p>
          <a:p>
            <a:pPr marL="971550" lvl="2" indent="-285750"/>
            <a:r>
              <a:rPr lang="en-US" sz="2000" dirty="0" smtClean="0"/>
              <a:t>Evidence Part 1:  Demonstrate enhanced efficacy with CpG addition Evidence Part 2:  Demonstrate biomarker impact of intratumoral CpG in human cancer</a:t>
            </a:r>
          </a:p>
          <a:p>
            <a:pPr marL="28575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 expect to start dosing by end of 2015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116A19C9-C632-2745-9EF2-B124AD56BAA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16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65200" y="274638"/>
            <a:ext cx="7721600" cy="1973262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Why would the immune system bother to be activated by CpG motifs?</a:t>
            </a:r>
          </a:p>
        </p:txBody>
      </p:sp>
      <p:sp>
        <p:nvSpPr>
          <p:cNvPr id="371712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31900" y="3327400"/>
            <a:ext cx="6400800" cy="1752600"/>
          </a:xfrm>
          <a:noFill/>
        </p:spPr>
        <p:txBody>
          <a:bodyPr>
            <a:normAutofit/>
          </a:bodyPr>
          <a:lstStyle/>
          <a:p>
            <a:pPr algn="ctr" eaLnBrk="1" hangingPunct="1">
              <a:buFont typeface="Wingdings" charset="0"/>
              <a:buNone/>
            </a:pPr>
            <a:r>
              <a:rPr lang="en-US" sz="3200" dirty="0">
                <a:solidFill>
                  <a:schemeClr val="tx1"/>
                </a:solidFill>
                <a:latin typeface="Arial" charset="0"/>
              </a:rPr>
              <a:t>Did this serve 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</a:rPr>
              <a:t>some </a:t>
            </a:r>
            <a:r>
              <a:rPr lang="en-US" sz="3200" dirty="0">
                <a:solidFill>
                  <a:schemeClr val="tx1"/>
                </a:solidFill>
                <a:latin typeface="Arial" charset="0"/>
              </a:rPr>
              <a:t>purpose, or was it </a:t>
            </a:r>
            <a:r>
              <a:rPr lang="en-US" sz="3200" dirty="0" smtClean="0">
                <a:solidFill>
                  <a:schemeClr val="tx1"/>
                </a:solidFill>
                <a:latin typeface="Arial" charset="0"/>
              </a:rPr>
              <a:t>just a strange artifact?</a:t>
            </a:r>
            <a:endParaRPr lang="en-US" sz="3200" dirty="0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3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17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12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3" y="274638"/>
            <a:ext cx="7653867" cy="84296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What Are </a:t>
            </a:r>
            <a:r>
              <a:rPr lang="en-US" sz="3200" dirty="0"/>
              <a:t>W</a:t>
            </a:r>
            <a:r>
              <a:rPr lang="en-US" sz="3200" dirty="0" smtClean="0"/>
              <a:t>e </a:t>
            </a:r>
            <a:r>
              <a:rPr lang="en-US" sz="3200" dirty="0"/>
              <a:t>D</a:t>
            </a:r>
            <a:r>
              <a:rPr lang="en-US" sz="3200" dirty="0" smtClean="0"/>
              <a:t>oing </a:t>
            </a:r>
            <a:r>
              <a:rPr lang="en-US" sz="3200" dirty="0"/>
              <a:t>D</a:t>
            </a:r>
            <a:r>
              <a:rPr lang="en-US" sz="3200" dirty="0" smtClean="0"/>
              <a:t>ifferently </a:t>
            </a:r>
            <a:r>
              <a:rPr lang="en-US" sz="3200" dirty="0"/>
              <a:t>F</a:t>
            </a:r>
            <a:r>
              <a:rPr lang="en-US" sz="3200" dirty="0" smtClean="0"/>
              <a:t>rom </a:t>
            </a:r>
            <a:r>
              <a:rPr lang="en-US" sz="3200" dirty="0"/>
              <a:t>E</a:t>
            </a:r>
            <a:r>
              <a:rPr lang="en-US" sz="3200" dirty="0" smtClean="0"/>
              <a:t>arlier CpG Development?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Intratumoral immunotherapy – focus innate immune activation on the tumor, altering the TME to induce tumor-specific adaptive immunity</a:t>
            </a:r>
          </a:p>
          <a:p>
            <a:r>
              <a:rPr lang="en-US" dirty="0" smtClean="0"/>
              <a:t>Combine with checkpoint inhibitor instead of chemotherapy – Coley/Pfizer was ahead of its time</a:t>
            </a:r>
          </a:p>
          <a:p>
            <a:r>
              <a:rPr lang="en-US" dirty="0" smtClean="0"/>
              <a:t>Checkmate CpG is the strongest type I IFN inducer known</a:t>
            </a:r>
          </a:p>
          <a:p>
            <a:r>
              <a:rPr lang="en-US" dirty="0" smtClean="0"/>
              <a:t>Improving ORR to partially effective PD-1 therapy provides straightforward pathway to fast clinical POC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 </a:t>
            </a:r>
            <a:r>
              <a:rPr lang="en-US" dirty="0"/>
              <a:t>R</a:t>
            </a:r>
            <a:r>
              <a:rPr lang="en-US" dirty="0" smtClean="0"/>
              <a:t>ole of IFN-a In Tumor Rejection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6" y="3876057"/>
            <a:ext cx="4483565" cy="177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481" y="4156363"/>
            <a:ext cx="4478535" cy="13354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5699680"/>
            <a:ext cx="11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JEM, 2011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552" y="1604818"/>
            <a:ext cx="81520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Type I IFN: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Augments CD8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T cell survival, expansion, and effector differentiation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Promotes DC maturation, cross-presentation of TAA to CD8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T cells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Required for immune surveillance against carcinogen-induced tumors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Required for rejection of implanted tumors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Levels of IFN-related mRNA correlate with TILs in human metastases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9833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74638"/>
            <a:ext cx="8115300" cy="906462"/>
          </a:xfrm>
        </p:spPr>
        <p:txBody>
          <a:bodyPr>
            <a:normAutofit/>
          </a:bodyPr>
          <a:lstStyle/>
          <a:p>
            <a:r>
              <a:rPr lang="en-US" dirty="0" smtClean="0"/>
              <a:t>IFN-a Induction of New Checkmate CpG-A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81752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81752"/>
            <a:ext cx="2133600" cy="365125"/>
          </a:xfrm>
        </p:spPr>
        <p:txBody>
          <a:bodyPr/>
          <a:lstStyle/>
          <a:p>
            <a:fld id="{116A19C9-C632-2745-9EF2-B124AD56BAA5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758929"/>
              </p:ext>
            </p:extLst>
          </p:nvPr>
        </p:nvGraphicFramePr>
        <p:xfrm>
          <a:off x="1838095" y="1712185"/>
          <a:ext cx="5461000" cy="3294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 rot="18643250">
            <a:off x="2612795" y="4991745"/>
            <a:ext cx="77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CpG-A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643250">
            <a:off x="3084630" y="4981520"/>
            <a:ext cx="77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CpG-B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643250">
            <a:off x="3556465" y="4971295"/>
            <a:ext cx="77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CpG-C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04210" y="4941718"/>
            <a:ext cx="215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Checkmate CpG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385731" y="2286000"/>
            <a:ext cx="0" cy="2466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87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sz="3200" dirty="0" smtClean="0">
                <a:cs typeface="+mj-cs"/>
              </a:rPr>
              <a:t>Back-up  </a:t>
            </a:r>
            <a:endParaRPr lang="en-US" sz="3200" dirty="0"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fld id="{4A7C5283-BF3D-9344-B859-6424193DEE20}" type="slidenum">
              <a:rPr lang="en-US" sz="1000"/>
              <a:pPr/>
              <a:t>54</a:t>
            </a:fld>
            <a:endParaRPr lang="en-US" sz="100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" y="6607970"/>
            <a:ext cx="2421467" cy="227013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11430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6002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2057400" indent="-228600" algn="l" defTabSz="457200" rtl="0" eaLnBrk="1" latinLnBrk="0" hangingPunct="1"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5146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9718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4290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886200" indent="-228600" algn="ctr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r>
              <a:rPr lang="en-US" sz="1000" b="0" smtClean="0">
                <a:solidFill>
                  <a:schemeClr val="tx1"/>
                </a:solidFill>
              </a:rPr>
              <a:t>CONFIDENTIAL</a:t>
            </a:r>
            <a:endParaRPr lang="en-US" sz="10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68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51" y="160338"/>
            <a:ext cx="7861300" cy="46196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Immune Stimulatory IO Competitors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55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84293"/>
              </p:ext>
            </p:extLst>
          </p:nvPr>
        </p:nvGraphicFramePr>
        <p:xfrm>
          <a:off x="469901" y="676941"/>
          <a:ext cx="8379994" cy="575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504"/>
                <a:gridCol w="2721745"/>
                <a:gridCol w="2721745"/>
              </a:tblGrid>
              <a:tr h="4368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Technology / Asset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Issues </a:t>
                      </a:r>
                      <a:endParaRPr lang="en-US" dirty="0"/>
                    </a:p>
                  </a:txBody>
                  <a:tcPr/>
                </a:tc>
              </a:tr>
              <a:tr h="587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STING ligands (</a:t>
                      </a:r>
                      <a:r>
                        <a:rPr lang="en-US" sz="1600" dirty="0" err="1" smtClean="0"/>
                        <a:t>preclin</a:t>
                      </a:r>
                      <a:r>
                        <a:rPr lang="en-US" sz="1600" dirty="0" smtClean="0"/>
                        <a:t>.); listeria vaccine ph</a:t>
                      </a:r>
                      <a:r>
                        <a:rPr lang="en-US" sz="1600" baseline="0" dirty="0" smtClean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Activates most cells,</a:t>
                      </a:r>
                      <a:r>
                        <a:rPr lang="en-US" sz="1600" baseline="0" dirty="0" smtClean="0"/>
                        <a:t> IFN-b </a:t>
                      </a:r>
                      <a:endParaRPr lang="en-US" sz="1600" dirty="0" smtClean="0"/>
                    </a:p>
                    <a:p>
                      <a:r>
                        <a:rPr lang="en-US" sz="1600" baseline="0" dirty="0" smtClean="0"/>
                        <a:t>from </a:t>
                      </a:r>
                      <a:r>
                        <a:rPr lang="en-US" sz="1600" baseline="0" dirty="0" err="1" smtClean="0"/>
                        <a:t>cDC</a:t>
                      </a:r>
                      <a:r>
                        <a:rPr lang="en-US" sz="1600" baseline="0" dirty="0" smtClean="0"/>
                        <a:t>; no pDC activation </a:t>
                      </a:r>
                      <a:endParaRPr lang="en-US" sz="1600" dirty="0"/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TLR4 agonist</a:t>
                      </a:r>
                      <a:r>
                        <a:rPr lang="en-US" sz="1600" baseline="0" dirty="0" smtClean="0"/>
                        <a:t> (phase 1); vaccines (</a:t>
                      </a:r>
                      <a:r>
                        <a:rPr lang="en-US" sz="1600" baseline="0" dirty="0" err="1" smtClean="0"/>
                        <a:t>ph</a:t>
                      </a:r>
                      <a:r>
                        <a:rPr lang="en-US" sz="1600" baseline="0" dirty="0" smtClean="0"/>
                        <a:t> 1)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High TNF-a, very</a:t>
                      </a:r>
                      <a:r>
                        <a:rPr lang="en-US" sz="1600" baseline="0" dirty="0" smtClean="0"/>
                        <a:t> low </a:t>
                      </a:r>
                      <a:r>
                        <a:rPr lang="en-US" sz="1600" dirty="0" smtClean="0"/>
                        <a:t>IFN-a, no pDC activation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Oligo RIG-I</a:t>
                      </a:r>
                      <a:r>
                        <a:rPr lang="en-US" sz="1600" baseline="0" dirty="0" smtClean="0"/>
                        <a:t> ligands (</a:t>
                      </a:r>
                      <a:r>
                        <a:rPr lang="en-US" sz="1600" baseline="0" dirty="0" err="1" smtClean="0"/>
                        <a:t>preclin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Modest IFN-a, no pDC activation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TLR3 agonists (</a:t>
                      </a:r>
                      <a:r>
                        <a:rPr lang="en-US" sz="1600" dirty="0" err="1" smtClean="0"/>
                        <a:t>polyIC</a:t>
                      </a:r>
                      <a:r>
                        <a:rPr lang="en-US" sz="1600" dirty="0" smtClean="0"/>
                        <a:t>; phase 2 in GBM)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Moderate IFN-g, low IFN-a, activates </a:t>
                      </a:r>
                      <a:r>
                        <a:rPr lang="en-US" sz="1600" dirty="0" err="1" smtClean="0"/>
                        <a:t>mDC</a:t>
                      </a:r>
                      <a:r>
                        <a:rPr lang="en-US" sz="1600" dirty="0" smtClean="0"/>
                        <a:t> but not pDC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TLR8 </a:t>
                      </a:r>
                      <a:r>
                        <a:rPr lang="en-US" sz="1600" dirty="0" err="1" smtClean="0"/>
                        <a:t>sm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molecule agonists (phase 2, ovarian and head and neck) 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Activates monocytes, neutrophils</a:t>
                      </a:r>
                      <a:r>
                        <a:rPr lang="en-US" sz="1600" baseline="0" dirty="0" smtClean="0"/>
                        <a:t> but not pDC; some IFN-g but not </a:t>
                      </a:r>
                      <a:r>
                        <a:rPr lang="en-US" sz="1600" dirty="0" smtClean="0"/>
                        <a:t>IFN-a</a:t>
                      </a:r>
                    </a:p>
                  </a:txBody>
                  <a:tcPr anchor="ctr"/>
                </a:tc>
              </a:tr>
              <a:tr h="6278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IL-12 plasmid (ph2 melanoma, CTCL, MCC)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Plasmid may weakly activate TLR9, but low IFN-a</a:t>
                      </a:r>
                    </a:p>
                  </a:txBody>
                  <a:tcPr anchor="ctr"/>
                </a:tc>
              </a:tr>
              <a:tr h="627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DNA vaccine and </a:t>
                      </a:r>
                      <a:r>
                        <a:rPr lang="en-US" sz="1600" baseline="0" dirty="0" smtClean="0"/>
                        <a:t>cytokines(ph2 cervical cancer)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DNA vaccines weak in primates, low IFN-a</a:t>
                      </a:r>
                    </a:p>
                  </a:txBody>
                  <a:tcPr anchor="ctr"/>
                </a:tc>
              </a:tr>
              <a:tr h="892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Oncolytic</a:t>
                      </a:r>
                      <a:r>
                        <a:rPr lang="en-US" sz="1600" dirty="0" smtClean="0"/>
                        <a:t> Virus</a:t>
                      </a:r>
                      <a:r>
                        <a:rPr lang="en-US" sz="1600" baseline="0" dirty="0" smtClean="0"/>
                        <a:t> Companies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Amgen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err="1" smtClean="0"/>
                        <a:t>OncoVex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dirty="0" err="1" smtClean="0"/>
                        <a:t>BeneVir</a:t>
                      </a:r>
                      <a:r>
                        <a:rPr lang="en-US" sz="1600" dirty="0" smtClean="0"/>
                        <a:t>; Cold </a:t>
                      </a:r>
                      <a:r>
                        <a:rPr lang="en-US" sz="1600" dirty="0" err="1" smtClean="0"/>
                        <a:t>Genesys</a:t>
                      </a:r>
                      <a:r>
                        <a:rPr lang="en-US" sz="1600" dirty="0" smtClean="0"/>
                        <a:t>; Omnis; </a:t>
                      </a:r>
                      <a:r>
                        <a:rPr lang="en-US" sz="1600" dirty="0" err="1" smtClean="0"/>
                        <a:t>DNAtrix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dirty="0" err="1" smtClean="0"/>
                        <a:t>Genelux</a:t>
                      </a:r>
                      <a:r>
                        <a:rPr lang="en-US" sz="1600" dirty="0" smtClean="0"/>
                        <a:t>; AZ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Complex CMC and nonspecific inflammatory effects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186922"/>
            <a:ext cx="1333499" cy="392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7" y="1790702"/>
            <a:ext cx="2755900" cy="4245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9" y="2338830"/>
            <a:ext cx="2372551" cy="490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3332" b="33334"/>
          <a:stretch/>
        </p:blipFill>
        <p:spPr>
          <a:xfrm>
            <a:off x="770718" y="2919663"/>
            <a:ext cx="2336427" cy="516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1" y="3609472"/>
            <a:ext cx="2071572" cy="522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0" y="4308972"/>
            <a:ext cx="590549" cy="590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" y="5006465"/>
            <a:ext cx="1508128" cy="482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8996" y="1080871"/>
            <a:ext cx="110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(Formerly </a:t>
            </a:r>
          </a:p>
          <a:p>
            <a:pPr algn="ctr"/>
            <a:r>
              <a:rPr lang="en-US" dirty="0" smtClean="0"/>
              <a:t>Anza)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451" y="160338"/>
            <a:ext cx="7861300" cy="461962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Immune Stimulatory IO Competitors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902972"/>
              </p:ext>
            </p:extLst>
          </p:nvPr>
        </p:nvGraphicFramePr>
        <p:xfrm>
          <a:off x="469901" y="676941"/>
          <a:ext cx="8379994" cy="5757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504"/>
                <a:gridCol w="2721745"/>
                <a:gridCol w="2721745"/>
              </a:tblGrid>
              <a:tr h="43682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Technology / Asset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Issues </a:t>
                      </a:r>
                      <a:endParaRPr lang="en-US" dirty="0"/>
                    </a:p>
                  </a:txBody>
                  <a:tcPr/>
                </a:tc>
              </a:tr>
              <a:tr h="587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STING ligands (</a:t>
                      </a:r>
                      <a:r>
                        <a:rPr lang="en-US" sz="1600" dirty="0" err="1" smtClean="0"/>
                        <a:t>preclin</a:t>
                      </a:r>
                      <a:r>
                        <a:rPr lang="en-US" sz="1600" dirty="0" smtClean="0"/>
                        <a:t>.); listeria vaccine ph</a:t>
                      </a:r>
                      <a:r>
                        <a:rPr lang="en-US" sz="1600" baseline="0" dirty="0" smtClean="0"/>
                        <a:t>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Activates most cells,</a:t>
                      </a:r>
                      <a:r>
                        <a:rPr lang="en-US" sz="1600" baseline="0" dirty="0" smtClean="0"/>
                        <a:t> IFN-b </a:t>
                      </a:r>
                      <a:endParaRPr lang="en-US" sz="1600" dirty="0" smtClean="0"/>
                    </a:p>
                    <a:p>
                      <a:r>
                        <a:rPr lang="en-US" sz="1600" baseline="0" dirty="0" smtClean="0"/>
                        <a:t>from </a:t>
                      </a:r>
                      <a:r>
                        <a:rPr lang="en-US" sz="1600" baseline="0" dirty="0" err="1" smtClean="0"/>
                        <a:t>cDC</a:t>
                      </a:r>
                      <a:r>
                        <a:rPr lang="en-US" sz="1600" baseline="0" dirty="0" smtClean="0"/>
                        <a:t>; no pDC activation </a:t>
                      </a:r>
                      <a:endParaRPr lang="en-US" sz="1600" dirty="0"/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TLR4 agonist</a:t>
                      </a:r>
                      <a:r>
                        <a:rPr lang="en-US" sz="1600" baseline="0" dirty="0" smtClean="0"/>
                        <a:t> (phase 1); vaccines (</a:t>
                      </a:r>
                      <a:r>
                        <a:rPr lang="en-US" sz="1600" baseline="0" dirty="0" err="1" smtClean="0"/>
                        <a:t>ph</a:t>
                      </a:r>
                      <a:r>
                        <a:rPr lang="en-US" sz="1600" baseline="0" dirty="0" smtClean="0"/>
                        <a:t> 1)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High TNF-a, very</a:t>
                      </a:r>
                      <a:r>
                        <a:rPr lang="en-US" sz="1600" baseline="0" dirty="0" smtClean="0"/>
                        <a:t> low </a:t>
                      </a:r>
                      <a:r>
                        <a:rPr lang="en-US" sz="1600" dirty="0" smtClean="0"/>
                        <a:t>IFN-a, no pDC activation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Oligo RIG-I</a:t>
                      </a:r>
                      <a:r>
                        <a:rPr lang="en-US" sz="1600" baseline="0" dirty="0" smtClean="0"/>
                        <a:t> ligands (</a:t>
                      </a:r>
                      <a:r>
                        <a:rPr lang="en-US" sz="1600" baseline="0" dirty="0" err="1" smtClean="0"/>
                        <a:t>preclin</a:t>
                      </a:r>
                      <a:r>
                        <a:rPr lang="en-US" sz="1600" baseline="0" dirty="0" smtClean="0"/>
                        <a:t>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Modest IFN-a, no pDC activation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TLR3 agonists (</a:t>
                      </a:r>
                      <a:r>
                        <a:rPr lang="en-US" sz="1600" dirty="0" err="1" smtClean="0"/>
                        <a:t>polyIC</a:t>
                      </a:r>
                      <a:r>
                        <a:rPr lang="en-US" sz="1600" dirty="0" smtClean="0"/>
                        <a:t>; phase 2 in GBM)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Moderate IFN-g, low IFN-a, activates </a:t>
                      </a:r>
                      <a:r>
                        <a:rPr lang="en-US" sz="1600" dirty="0" err="1" smtClean="0"/>
                        <a:t>mDC</a:t>
                      </a:r>
                      <a:r>
                        <a:rPr lang="en-US" sz="1600" dirty="0" smtClean="0"/>
                        <a:t> but not pDC</a:t>
                      </a:r>
                    </a:p>
                  </a:txBody>
                  <a:tcPr anchor="ctr"/>
                </a:tc>
              </a:tr>
              <a:tr h="5873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TLR8 </a:t>
                      </a:r>
                      <a:r>
                        <a:rPr lang="en-US" sz="1600" dirty="0" err="1" smtClean="0"/>
                        <a:t>sm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molecule agonists (phase 2, ovarian and head and neck) 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Activates monocytes, neutrophils</a:t>
                      </a:r>
                      <a:r>
                        <a:rPr lang="en-US" sz="1600" baseline="0" dirty="0" smtClean="0"/>
                        <a:t> but not pDC; some IFN-g but not </a:t>
                      </a:r>
                      <a:r>
                        <a:rPr lang="en-US" sz="1600" dirty="0" smtClean="0"/>
                        <a:t>IFN-a</a:t>
                      </a:r>
                    </a:p>
                  </a:txBody>
                  <a:tcPr anchor="ctr"/>
                </a:tc>
              </a:tr>
              <a:tr h="62787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Intratumoral IL-12 plasmid (ph2 melanoma, CTCL, MCC)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Plasmid may weakly activate TLR9, but low IFN-a</a:t>
                      </a:r>
                    </a:p>
                  </a:txBody>
                  <a:tcPr anchor="ctr"/>
                </a:tc>
              </a:tr>
              <a:tr h="6278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DNA vaccine and </a:t>
                      </a:r>
                      <a:r>
                        <a:rPr lang="en-US" sz="1600" baseline="0" dirty="0" smtClean="0"/>
                        <a:t>cytokines(ph2 cervical cancer)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DNA vaccines weak in primates, low IFN-a</a:t>
                      </a:r>
                    </a:p>
                  </a:txBody>
                  <a:tcPr anchor="ctr"/>
                </a:tc>
              </a:tr>
              <a:tr h="892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Oncolytic</a:t>
                      </a:r>
                      <a:r>
                        <a:rPr lang="en-US" sz="1600" dirty="0" smtClean="0"/>
                        <a:t> Virus</a:t>
                      </a:r>
                      <a:r>
                        <a:rPr lang="en-US" sz="1600" baseline="0" dirty="0" smtClean="0"/>
                        <a:t> Companies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Amgen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err="1" smtClean="0"/>
                        <a:t>OncoVex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dirty="0" err="1" smtClean="0"/>
                        <a:t>BeneVir</a:t>
                      </a:r>
                      <a:r>
                        <a:rPr lang="en-US" sz="1600" dirty="0" smtClean="0"/>
                        <a:t>; Cold </a:t>
                      </a:r>
                      <a:r>
                        <a:rPr lang="en-US" sz="1600" dirty="0" err="1" smtClean="0"/>
                        <a:t>Genesys</a:t>
                      </a:r>
                      <a:r>
                        <a:rPr lang="en-US" sz="1600" dirty="0" smtClean="0"/>
                        <a:t>; Omnis; </a:t>
                      </a:r>
                      <a:r>
                        <a:rPr lang="en-US" sz="1600" dirty="0" err="1" smtClean="0"/>
                        <a:t>DNAtrix</a:t>
                      </a:r>
                      <a:r>
                        <a:rPr lang="en-US" sz="1600" dirty="0" smtClean="0"/>
                        <a:t>; </a:t>
                      </a:r>
                      <a:r>
                        <a:rPr lang="en-US" sz="1600" dirty="0" err="1" smtClean="0"/>
                        <a:t>Genelux</a:t>
                      </a:r>
                      <a:r>
                        <a:rPr lang="en-US" sz="1600" dirty="0" smtClean="0"/>
                        <a:t>; AZ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Complex CMC and nonspecific inflammatory effects</a:t>
                      </a:r>
                      <a:endParaRPr lang="en-US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1" y="1186922"/>
            <a:ext cx="1333499" cy="392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7" y="1790702"/>
            <a:ext cx="2755900" cy="4245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49" y="2338830"/>
            <a:ext cx="2372551" cy="490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33332" b="33334"/>
          <a:stretch/>
        </p:blipFill>
        <p:spPr>
          <a:xfrm>
            <a:off x="770718" y="2919663"/>
            <a:ext cx="2336427" cy="5160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01" y="3609472"/>
            <a:ext cx="2071572" cy="522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0" y="4308972"/>
            <a:ext cx="590549" cy="5905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850" y="5006465"/>
            <a:ext cx="1508128" cy="482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8996" y="1080871"/>
            <a:ext cx="1100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(Formerly </a:t>
            </a:r>
          </a:p>
          <a:p>
            <a:pPr algn="ctr"/>
            <a:r>
              <a:rPr lang="en-US" dirty="0" smtClean="0"/>
              <a:t>Anza)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8407" y="5160217"/>
            <a:ext cx="8007684" cy="107721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No competitor has a strong pDC activator or selective IFN-a inducer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19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2BF2C9-3B9F-A64A-979A-88161F3C722A}" type="slidenum">
              <a:rPr lang="en-US"/>
              <a:pPr/>
              <a:t>57</a:t>
            </a:fld>
            <a:endParaRPr lang="en-US"/>
          </a:p>
        </p:txBody>
      </p:sp>
      <p:pic>
        <p:nvPicPr>
          <p:cNvPr id="1820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77801" y="182565"/>
            <a:ext cx="7177088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18206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0801" y="2414590"/>
            <a:ext cx="8956675" cy="384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820678" name="Text Box 6"/>
          <p:cNvSpPr txBox="1">
            <a:spLocks noChangeArrowheads="1"/>
          </p:cNvSpPr>
          <p:nvPr/>
        </p:nvSpPr>
        <p:spPr bwMode="gray">
          <a:xfrm>
            <a:off x="914400" y="2120900"/>
            <a:ext cx="2286000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>
                <a:solidFill>
                  <a:schemeClr val="accent1"/>
                </a:solidFill>
              </a:rPr>
              <a:t>Melan-A + IFA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>
                <a:solidFill>
                  <a:schemeClr val="accent1"/>
                </a:solidFill>
              </a:rPr>
              <a:t>+ CPG 7909 </a:t>
            </a:r>
            <a:r>
              <a:rPr lang="en-US" sz="1400">
                <a:solidFill>
                  <a:schemeClr val="accent1"/>
                </a:solidFill>
              </a:rPr>
              <a:t>(0.5mg)</a:t>
            </a:r>
          </a:p>
        </p:txBody>
      </p:sp>
      <p:sp>
        <p:nvSpPr>
          <p:cNvPr id="1820679" name="Text Box 7"/>
          <p:cNvSpPr txBox="1">
            <a:spLocks noChangeArrowheads="1"/>
          </p:cNvSpPr>
          <p:nvPr/>
        </p:nvSpPr>
        <p:spPr bwMode="gray">
          <a:xfrm>
            <a:off x="4013200" y="2120901"/>
            <a:ext cx="1752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>
                <a:solidFill>
                  <a:schemeClr val="accent1"/>
                </a:solidFill>
              </a:rPr>
              <a:t>Melan-A + IFA</a:t>
            </a:r>
          </a:p>
        </p:txBody>
      </p:sp>
      <p:sp>
        <p:nvSpPr>
          <p:cNvPr id="1820680" name="Text Box 8"/>
          <p:cNvSpPr txBox="1">
            <a:spLocks noChangeArrowheads="1"/>
          </p:cNvSpPr>
          <p:nvPr/>
        </p:nvSpPr>
        <p:spPr bwMode="gray">
          <a:xfrm>
            <a:off x="762000" y="6248401"/>
            <a:ext cx="4686300" cy="2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solidFill>
                  <a:schemeClr val="accent1"/>
                </a:solidFill>
              </a:rPr>
              <a:t>4 doses, monthly intervals, N=8 per group</a:t>
            </a:r>
          </a:p>
        </p:txBody>
      </p:sp>
      <p:sp>
        <p:nvSpPr>
          <p:cNvPr id="1820681" name="Text Box 9"/>
          <p:cNvSpPr txBox="1">
            <a:spLocks noChangeArrowheads="1"/>
          </p:cNvSpPr>
          <p:nvPr/>
        </p:nvSpPr>
        <p:spPr bwMode="gray">
          <a:xfrm>
            <a:off x="4305300" y="6248401"/>
            <a:ext cx="4686300" cy="271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80000"/>
              </a:lnSpc>
              <a:spcBef>
                <a:spcPct val="20000"/>
              </a:spcBef>
            </a:pPr>
            <a:r>
              <a:rPr lang="en-US" sz="1400">
                <a:solidFill>
                  <a:schemeClr val="tx2"/>
                </a:solidFill>
              </a:rPr>
              <a:t>Speiser et al., 2005, J Clin Invest 115:739</a:t>
            </a:r>
          </a:p>
        </p:txBody>
      </p:sp>
      <p:sp>
        <p:nvSpPr>
          <p:cNvPr id="1820682" name="Rectangle 10"/>
          <p:cNvSpPr>
            <a:spLocks noChangeArrowheads="1"/>
          </p:cNvSpPr>
          <p:nvPr/>
        </p:nvSpPr>
        <p:spPr bwMode="gray">
          <a:xfrm>
            <a:off x="3994150" y="3879334"/>
            <a:ext cx="21971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20683" name="Rectangle 11"/>
          <p:cNvSpPr>
            <a:spLocks noChangeArrowheads="1"/>
          </p:cNvSpPr>
          <p:nvPr/>
        </p:nvSpPr>
        <p:spPr bwMode="gray">
          <a:xfrm>
            <a:off x="882651" y="3999984"/>
            <a:ext cx="2120900" cy="369332"/>
          </a:xfrm>
          <a:prstGeom prst="rect">
            <a:avLst/>
          </a:prstGeom>
          <a:gradFill rotWithShape="1">
            <a:gsLst>
              <a:gs pos="0">
                <a:schemeClr val="accent2">
                  <a:alpha val="25999"/>
                </a:schemeClr>
              </a:gs>
              <a:gs pos="50000">
                <a:schemeClr val="accent2">
                  <a:alpha val="23000"/>
                </a:schemeClr>
              </a:gs>
              <a:gs pos="100000">
                <a:schemeClr val="accent2">
                  <a:alpha val="25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20684" name="Rectangle 12"/>
          <p:cNvSpPr>
            <a:spLocks noChangeArrowheads="1"/>
          </p:cNvSpPr>
          <p:nvPr/>
        </p:nvSpPr>
        <p:spPr bwMode="gray">
          <a:xfrm>
            <a:off x="8172450" y="3987284"/>
            <a:ext cx="8128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FFCC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20685" name="Rectangle 13"/>
          <p:cNvSpPr>
            <a:spLocks noChangeArrowheads="1"/>
          </p:cNvSpPr>
          <p:nvPr/>
        </p:nvSpPr>
        <p:spPr bwMode="gray">
          <a:xfrm>
            <a:off x="7194551" y="4006334"/>
            <a:ext cx="889000" cy="369332"/>
          </a:xfrm>
          <a:prstGeom prst="rect">
            <a:avLst/>
          </a:prstGeom>
          <a:gradFill rotWithShape="1">
            <a:gsLst>
              <a:gs pos="0">
                <a:schemeClr val="accent2">
                  <a:alpha val="25999"/>
                </a:schemeClr>
              </a:gs>
              <a:gs pos="50000">
                <a:schemeClr val="accent2">
                  <a:alpha val="23000"/>
                </a:schemeClr>
              </a:gs>
              <a:gs pos="100000">
                <a:schemeClr val="accent2">
                  <a:alpha val="25999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8311" y="6688141"/>
            <a:ext cx="355298" cy="122237"/>
          </a:xfrm>
          <a:prstGeom prst="rect">
            <a:avLst/>
          </a:prstGeom>
        </p:spPr>
        <p:txBody>
          <a:bodyPr/>
          <a:lstStyle/>
          <a:p>
            <a:fld id="{8D163307-5E43-E646-A55F-E9595FC66D6D}" type="slidenum">
              <a:rPr lang="en-US"/>
              <a:pPr/>
              <a:t>58</a:t>
            </a:fld>
            <a:endParaRPr lang="en-US"/>
          </a:p>
        </p:txBody>
      </p:sp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638024" y="-58738"/>
            <a:ext cx="8238369" cy="1138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r>
              <a:rPr lang="de-DE" sz="2800" dirty="0" smtClean="0"/>
              <a:t>CpG As </a:t>
            </a:r>
            <a:r>
              <a:rPr lang="de-DE" sz="2800" dirty="0"/>
              <a:t>Tumor </a:t>
            </a:r>
            <a:r>
              <a:rPr lang="de-DE" sz="2800" dirty="0" err="1"/>
              <a:t>Vaccine</a:t>
            </a:r>
            <a:r>
              <a:rPr lang="de-DE" sz="2800" dirty="0"/>
              <a:t> </a:t>
            </a:r>
            <a:r>
              <a:rPr lang="de-DE" sz="2800" dirty="0" err="1"/>
              <a:t>Adjuvant</a:t>
            </a:r>
            <a:r>
              <a:rPr lang="de-DE" sz="2800" dirty="0"/>
              <a:t> </a:t>
            </a:r>
            <a:r>
              <a:rPr lang="de-DE" sz="2800" dirty="0" err="1"/>
              <a:t>Induces</a:t>
            </a:r>
            <a:r>
              <a:rPr lang="de-DE" sz="2800" dirty="0"/>
              <a:t> CD8</a:t>
            </a:r>
            <a:r>
              <a:rPr lang="de-DE" sz="2800" baseline="30000" dirty="0"/>
              <a:t>+</a:t>
            </a:r>
            <a:r>
              <a:rPr lang="de-DE" sz="2800" dirty="0"/>
              <a:t> T </a:t>
            </a:r>
            <a:r>
              <a:rPr lang="de-DE" sz="2800" dirty="0" err="1"/>
              <a:t>cell</a:t>
            </a:r>
            <a:r>
              <a:rPr lang="de-DE" sz="2800" dirty="0"/>
              <a:t> Response In </a:t>
            </a:r>
            <a:r>
              <a:rPr lang="de-DE" sz="2800" dirty="0" err="1"/>
              <a:t>Melanoma</a:t>
            </a:r>
            <a:r>
              <a:rPr lang="de-DE" sz="2800" dirty="0"/>
              <a:t> </a:t>
            </a:r>
            <a:r>
              <a:rPr lang="de-DE" sz="2800" dirty="0" err="1"/>
              <a:t>Patients</a:t>
            </a:r>
            <a:endParaRPr lang="de-DE" sz="2800" dirty="0"/>
          </a:p>
        </p:txBody>
      </p:sp>
      <p:sp>
        <p:nvSpPr>
          <p:cNvPr id="504835" name="Text Box 3"/>
          <p:cNvSpPr txBox="1">
            <a:spLocks noChangeArrowheads="1"/>
          </p:cNvSpPr>
          <p:nvPr/>
        </p:nvSpPr>
        <p:spPr bwMode="auto">
          <a:xfrm>
            <a:off x="5318882" y="3959226"/>
            <a:ext cx="3649738" cy="17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800"/>
              <a:t>All but 1 pt developed CD4</a:t>
            </a:r>
            <a:r>
              <a:rPr lang="en-US" sz="1800" baseline="30000"/>
              <a:t>+</a:t>
            </a:r>
            <a:r>
              <a:rPr lang="en-US" sz="1800"/>
              <a:t> T cells</a:t>
            </a:r>
          </a:p>
          <a:p>
            <a:pPr>
              <a:buFontTx/>
              <a:buChar char="•"/>
            </a:pPr>
            <a:r>
              <a:rPr lang="en-US" sz="1800"/>
              <a:t>½ pts developed CD8</a:t>
            </a:r>
            <a:r>
              <a:rPr lang="en-US" sz="1800" baseline="30000"/>
              <a:t>+ </a:t>
            </a:r>
            <a:r>
              <a:rPr lang="en-US" sz="1800"/>
              <a:t>T cells </a:t>
            </a:r>
          </a:p>
          <a:p>
            <a:pPr>
              <a:buFontTx/>
              <a:buChar char="•"/>
            </a:pPr>
            <a:r>
              <a:rPr lang="en-US" sz="1800"/>
              <a:t>Ab, CD4</a:t>
            </a:r>
            <a:r>
              <a:rPr lang="en-US" sz="1800" baseline="30000"/>
              <a:t>+</a:t>
            </a:r>
            <a:r>
              <a:rPr lang="en-US" sz="1800"/>
              <a:t> T cells develop early, CD8</a:t>
            </a:r>
            <a:r>
              <a:rPr lang="en-US" sz="1800" baseline="30000"/>
              <a:t>+ </a:t>
            </a:r>
            <a:r>
              <a:rPr lang="en-US" sz="1800"/>
              <a:t>T cells later</a:t>
            </a:r>
          </a:p>
          <a:p>
            <a:pPr>
              <a:buFontTx/>
              <a:buChar char="•"/>
            </a:pPr>
            <a:r>
              <a:rPr lang="en-US" sz="1800"/>
              <a:t>No other adjuvant has induced CD8</a:t>
            </a:r>
            <a:r>
              <a:rPr lang="en-US" sz="1800" baseline="30000"/>
              <a:t>+ </a:t>
            </a:r>
            <a:r>
              <a:rPr lang="en-US" sz="1800"/>
              <a:t>T cells to NY-ESO-1 </a:t>
            </a:r>
          </a:p>
        </p:txBody>
      </p:sp>
      <p:sp>
        <p:nvSpPr>
          <p:cNvPr id="504836" name="Text Box 4"/>
          <p:cNvSpPr txBox="1">
            <a:spLocks noChangeArrowheads="1"/>
          </p:cNvSpPr>
          <p:nvPr/>
        </p:nvSpPr>
        <p:spPr bwMode="auto">
          <a:xfrm>
            <a:off x="1935547" y="5894388"/>
            <a:ext cx="26905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 dirty="0" err="1"/>
              <a:t>Valmori</a:t>
            </a:r>
            <a:r>
              <a:rPr lang="en-US" b="1" dirty="0"/>
              <a:t> et al., PNAS, 2007</a:t>
            </a:r>
          </a:p>
        </p:txBody>
      </p:sp>
      <p:pic>
        <p:nvPicPr>
          <p:cNvPr id="5048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38025" y="1208088"/>
            <a:ext cx="7793870" cy="221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48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7263" y="3798888"/>
            <a:ext cx="5031619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788FA8A-2AF4-6146-9E42-753FA0E07D9D}" type="slidenum">
              <a:rPr lang="en-US"/>
              <a:pPr/>
              <a:t>59</a:t>
            </a:fld>
            <a:endParaRPr lang="en-US"/>
          </a:p>
        </p:txBody>
      </p:sp>
      <p:sp>
        <p:nvSpPr>
          <p:cNvPr id="181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61938"/>
            <a:ext cx="7594600" cy="482600"/>
          </a:xfrm>
        </p:spPr>
        <p:txBody>
          <a:bodyPr>
            <a:normAutofit fontScale="90000"/>
          </a:bodyPr>
          <a:lstStyle/>
          <a:p>
            <a:r>
              <a:rPr lang="en-US" sz="3200"/>
              <a:t>VaxImmune with tumor antigens</a:t>
            </a:r>
          </a:p>
        </p:txBody>
      </p:sp>
      <p:pic>
        <p:nvPicPr>
          <p:cNvPr id="1817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90500" y="254000"/>
            <a:ext cx="8001000" cy="203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pic>
        <p:nvPicPr>
          <p:cNvPr id="18176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09551" y="1568450"/>
            <a:ext cx="8367713" cy="482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1817606" name="Text Box 6"/>
          <p:cNvSpPr txBox="1">
            <a:spLocks noChangeArrowheads="1"/>
          </p:cNvSpPr>
          <p:nvPr/>
        </p:nvSpPr>
        <p:spPr bwMode="gray">
          <a:xfrm>
            <a:off x="5041900" y="6375400"/>
            <a:ext cx="35306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200" b="1" dirty="0" err="1"/>
              <a:t>Valmori</a:t>
            </a:r>
            <a:r>
              <a:rPr lang="en-US" sz="1200" b="1" dirty="0"/>
              <a:t> et al., PNAS, 2007, 104: 8947-52</a:t>
            </a:r>
          </a:p>
        </p:txBody>
      </p:sp>
      <p:sp>
        <p:nvSpPr>
          <p:cNvPr id="1817608" name="Rectangle 8"/>
          <p:cNvSpPr>
            <a:spLocks noChangeArrowheads="1"/>
          </p:cNvSpPr>
          <p:nvPr/>
        </p:nvSpPr>
        <p:spPr bwMode="gray">
          <a:xfrm>
            <a:off x="6896100" y="3688834"/>
            <a:ext cx="184666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 w="28575">
            <a:solidFill>
              <a:srgbClr val="FFCC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17609" name="Rectangle 9"/>
          <p:cNvSpPr>
            <a:spLocks noChangeArrowheads="1"/>
          </p:cNvSpPr>
          <p:nvPr/>
        </p:nvSpPr>
        <p:spPr bwMode="gray">
          <a:xfrm>
            <a:off x="5689600" y="3612634"/>
            <a:ext cx="3302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 w="28575">
            <a:solidFill>
              <a:srgbClr val="FFCC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17610" name="Rectangle 10"/>
          <p:cNvSpPr>
            <a:spLocks noChangeArrowheads="1"/>
          </p:cNvSpPr>
          <p:nvPr/>
        </p:nvSpPr>
        <p:spPr bwMode="gray">
          <a:xfrm>
            <a:off x="8077200" y="4495284"/>
            <a:ext cx="3175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 w="28575">
            <a:solidFill>
              <a:srgbClr val="FFCC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17611" name="Rectangle 11"/>
          <p:cNvSpPr>
            <a:spLocks noChangeArrowheads="1"/>
          </p:cNvSpPr>
          <p:nvPr/>
        </p:nvSpPr>
        <p:spPr bwMode="gray">
          <a:xfrm>
            <a:off x="8058150" y="3682484"/>
            <a:ext cx="3556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 w="28575">
            <a:solidFill>
              <a:srgbClr val="FFCC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17612" name="Rectangle 12"/>
          <p:cNvSpPr>
            <a:spLocks noChangeArrowheads="1"/>
          </p:cNvSpPr>
          <p:nvPr/>
        </p:nvSpPr>
        <p:spPr bwMode="gray">
          <a:xfrm>
            <a:off x="8058150" y="3212584"/>
            <a:ext cx="355600" cy="369332"/>
          </a:xfrm>
          <a:prstGeom prst="rect">
            <a:avLst/>
          </a:prstGeom>
          <a:gradFill rotWithShape="1">
            <a:gsLst>
              <a:gs pos="0">
                <a:srgbClr val="FDC659">
                  <a:alpha val="25999"/>
                </a:srgbClr>
              </a:gs>
              <a:gs pos="50000">
                <a:srgbClr val="FFCC66">
                  <a:alpha val="23000"/>
                </a:srgbClr>
              </a:gs>
              <a:gs pos="100000">
                <a:srgbClr val="FDC659">
                  <a:alpha val="25999"/>
                </a:srgbClr>
              </a:gs>
            </a:gsLst>
            <a:lin ang="0" scaled="1"/>
          </a:gradFill>
          <a:ln w="28575">
            <a:solidFill>
              <a:srgbClr val="FFCC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17613" name="Rectangle 13"/>
          <p:cNvSpPr>
            <a:spLocks noChangeArrowheads="1"/>
          </p:cNvSpPr>
          <p:nvPr/>
        </p:nvSpPr>
        <p:spPr bwMode="gray">
          <a:xfrm>
            <a:off x="7473951" y="3682484"/>
            <a:ext cx="355600" cy="369332"/>
          </a:xfrm>
          <a:prstGeom prst="rect">
            <a:avLst/>
          </a:prstGeom>
          <a:gradFill rotWithShape="1">
            <a:gsLst>
              <a:gs pos="0">
                <a:schemeClr val="accent2">
                  <a:alpha val="25999"/>
                </a:schemeClr>
              </a:gs>
              <a:gs pos="50000">
                <a:schemeClr val="accent2">
                  <a:alpha val="23000"/>
                </a:schemeClr>
              </a:gs>
              <a:gs pos="100000">
                <a:schemeClr val="accent2">
                  <a:alpha val="25999"/>
                </a:schemeClr>
              </a:gs>
            </a:gsLst>
            <a:lin ang="0" scaled="1"/>
          </a:gra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17614" name="Rectangle 14"/>
          <p:cNvSpPr>
            <a:spLocks noChangeArrowheads="1"/>
          </p:cNvSpPr>
          <p:nvPr/>
        </p:nvSpPr>
        <p:spPr bwMode="gray">
          <a:xfrm>
            <a:off x="5086350" y="3682484"/>
            <a:ext cx="355600" cy="369332"/>
          </a:xfrm>
          <a:prstGeom prst="rect">
            <a:avLst/>
          </a:prstGeom>
          <a:gradFill rotWithShape="1">
            <a:gsLst>
              <a:gs pos="0">
                <a:schemeClr val="accent2">
                  <a:alpha val="25999"/>
                </a:schemeClr>
              </a:gs>
              <a:gs pos="50000">
                <a:schemeClr val="accent2">
                  <a:alpha val="23000"/>
                </a:schemeClr>
              </a:gs>
              <a:gs pos="100000">
                <a:schemeClr val="accent2">
                  <a:alpha val="25999"/>
                </a:schemeClr>
              </a:gs>
            </a:gsLst>
            <a:lin ang="0" scaled="1"/>
          </a:gradFill>
          <a:ln w="2857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7184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FD85376-BE6A-2645-8DBA-68F3823F62B7}" type="slidenum">
              <a:rPr lang="en-US"/>
              <a:pPr/>
              <a:t>6</a:t>
            </a:fld>
            <a:endParaRPr lang="en-US"/>
          </a:p>
        </p:txBody>
      </p:sp>
      <p:sp>
        <p:nvSpPr>
          <p:cNvPr id="3566594" name="Rectangle 2"/>
          <p:cNvSpPr>
            <a:spLocks noChangeArrowheads="1"/>
          </p:cNvSpPr>
          <p:nvPr/>
        </p:nvSpPr>
        <p:spPr bwMode="auto">
          <a:xfrm>
            <a:off x="157163" y="1016002"/>
            <a:ext cx="8572500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2800" i="1" dirty="0">
                <a:solidFill>
                  <a:srgbClr val="000000"/>
                </a:solidFill>
              </a:rPr>
              <a:t>How does the immune system detect infection?</a:t>
            </a: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sz="28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66595" name="Rectangle 3"/>
          <p:cNvSpPr>
            <a:spLocks noChangeArrowheads="1"/>
          </p:cNvSpPr>
          <p:nvPr/>
        </p:nvSpPr>
        <p:spPr bwMode="auto">
          <a:xfrm>
            <a:off x="2738439" y="6305552"/>
            <a:ext cx="2236787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596" name="Rectangle 4"/>
          <p:cNvSpPr>
            <a:spLocks noChangeArrowheads="1"/>
          </p:cNvSpPr>
          <p:nvPr/>
        </p:nvSpPr>
        <p:spPr bwMode="auto">
          <a:xfrm>
            <a:off x="2087563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597" name="Oval 5"/>
          <p:cNvSpPr>
            <a:spLocks noChangeArrowheads="1"/>
          </p:cNvSpPr>
          <p:nvPr/>
        </p:nvSpPr>
        <p:spPr bwMode="auto">
          <a:xfrm>
            <a:off x="2146300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598" name="Rectangle 6"/>
          <p:cNvSpPr>
            <a:spLocks noChangeArrowheads="1"/>
          </p:cNvSpPr>
          <p:nvPr/>
        </p:nvSpPr>
        <p:spPr bwMode="auto">
          <a:xfrm>
            <a:off x="2382838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599" name="Oval 7"/>
          <p:cNvSpPr>
            <a:spLocks noChangeArrowheads="1"/>
          </p:cNvSpPr>
          <p:nvPr/>
        </p:nvSpPr>
        <p:spPr bwMode="auto">
          <a:xfrm>
            <a:off x="2439989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0" name="Rectangle 8"/>
          <p:cNvSpPr>
            <a:spLocks noChangeArrowheads="1"/>
          </p:cNvSpPr>
          <p:nvPr/>
        </p:nvSpPr>
        <p:spPr bwMode="auto">
          <a:xfrm>
            <a:off x="380365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1" name="Oval 9"/>
          <p:cNvSpPr>
            <a:spLocks noChangeArrowheads="1"/>
          </p:cNvSpPr>
          <p:nvPr/>
        </p:nvSpPr>
        <p:spPr bwMode="auto">
          <a:xfrm>
            <a:off x="386238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2" name="Rectangle 10"/>
          <p:cNvSpPr>
            <a:spLocks noChangeArrowheads="1"/>
          </p:cNvSpPr>
          <p:nvPr/>
        </p:nvSpPr>
        <p:spPr bwMode="auto">
          <a:xfrm>
            <a:off x="4097338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3" name="Oval 11"/>
          <p:cNvSpPr>
            <a:spLocks noChangeArrowheads="1"/>
          </p:cNvSpPr>
          <p:nvPr/>
        </p:nvSpPr>
        <p:spPr bwMode="auto">
          <a:xfrm>
            <a:off x="4156075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4" name="Rectangle 12"/>
          <p:cNvSpPr>
            <a:spLocks noChangeArrowheads="1"/>
          </p:cNvSpPr>
          <p:nvPr/>
        </p:nvSpPr>
        <p:spPr bwMode="auto">
          <a:xfrm>
            <a:off x="4392614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5" name="Oval 13"/>
          <p:cNvSpPr>
            <a:spLocks noChangeArrowheads="1"/>
          </p:cNvSpPr>
          <p:nvPr/>
        </p:nvSpPr>
        <p:spPr bwMode="auto">
          <a:xfrm>
            <a:off x="444976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6" name="Rectangle 14"/>
          <p:cNvSpPr>
            <a:spLocks noChangeArrowheads="1"/>
          </p:cNvSpPr>
          <p:nvPr/>
        </p:nvSpPr>
        <p:spPr bwMode="auto">
          <a:xfrm>
            <a:off x="4686301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7" name="Oval 15"/>
          <p:cNvSpPr>
            <a:spLocks noChangeArrowheads="1"/>
          </p:cNvSpPr>
          <p:nvPr/>
        </p:nvSpPr>
        <p:spPr bwMode="auto">
          <a:xfrm>
            <a:off x="474503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8" name="Rectangle 16"/>
          <p:cNvSpPr>
            <a:spLocks noChangeArrowheads="1"/>
          </p:cNvSpPr>
          <p:nvPr/>
        </p:nvSpPr>
        <p:spPr bwMode="auto">
          <a:xfrm>
            <a:off x="4979989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09" name="Oval 17"/>
          <p:cNvSpPr>
            <a:spLocks noChangeArrowheads="1"/>
          </p:cNvSpPr>
          <p:nvPr/>
        </p:nvSpPr>
        <p:spPr bwMode="auto">
          <a:xfrm>
            <a:off x="5038726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0" name="Rectangle 18"/>
          <p:cNvSpPr>
            <a:spLocks noChangeArrowheads="1"/>
          </p:cNvSpPr>
          <p:nvPr/>
        </p:nvSpPr>
        <p:spPr bwMode="auto">
          <a:xfrm>
            <a:off x="5273675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1" name="Oval 19"/>
          <p:cNvSpPr>
            <a:spLocks noChangeArrowheads="1"/>
          </p:cNvSpPr>
          <p:nvPr/>
        </p:nvSpPr>
        <p:spPr bwMode="auto">
          <a:xfrm>
            <a:off x="533241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2" name="Rectangle 20"/>
          <p:cNvSpPr>
            <a:spLocks noChangeArrowheads="1"/>
          </p:cNvSpPr>
          <p:nvPr/>
        </p:nvSpPr>
        <p:spPr bwMode="auto">
          <a:xfrm>
            <a:off x="5567363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3" name="Oval 21"/>
          <p:cNvSpPr>
            <a:spLocks noChangeArrowheads="1"/>
          </p:cNvSpPr>
          <p:nvPr/>
        </p:nvSpPr>
        <p:spPr bwMode="auto">
          <a:xfrm>
            <a:off x="5627688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4" name="Rectangle 22"/>
          <p:cNvSpPr>
            <a:spLocks noChangeArrowheads="1"/>
          </p:cNvSpPr>
          <p:nvPr/>
        </p:nvSpPr>
        <p:spPr bwMode="auto">
          <a:xfrm>
            <a:off x="586105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5" name="Oval 23"/>
          <p:cNvSpPr>
            <a:spLocks noChangeArrowheads="1"/>
          </p:cNvSpPr>
          <p:nvPr/>
        </p:nvSpPr>
        <p:spPr bwMode="auto">
          <a:xfrm>
            <a:off x="5921376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6" name="Rectangle 24"/>
          <p:cNvSpPr>
            <a:spLocks noChangeArrowheads="1"/>
          </p:cNvSpPr>
          <p:nvPr/>
        </p:nvSpPr>
        <p:spPr bwMode="auto">
          <a:xfrm>
            <a:off x="6156326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7" name="Oval 25"/>
          <p:cNvSpPr>
            <a:spLocks noChangeArrowheads="1"/>
          </p:cNvSpPr>
          <p:nvPr/>
        </p:nvSpPr>
        <p:spPr bwMode="auto">
          <a:xfrm>
            <a:off x="621506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8" name="Rectangle 26"/>
          <p:cNvSpPr>
            <a:spLocks noChangeArrowheads="1"/>
          </p:cNvSpPr>
          <p:nvPr/>
        </p:nvSpPr>
        <p:spPr bwMode="auto">
          <a:xfrm>
            <a:off x="6450013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19" name="Oval 27"/>
          <p:cNvSpPr>
            <a:spLocks noChangeArrowheads="1"/>
          </p:cNvSpPr>
          <p:nvPr/>
        </p:nvSpPr>
        <p:spPr bwMode="auto">
          <a:xfrm>
            <a:off x="651033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20" name="Rectangle 28"/>
          <p:cNvSpPr>
            <a:spLocks noChangeArrowheads="1"/>
          </p:cNvSpPr>
          <p:nvPr/>
        </p:nvSpPr>
        <p:spPr bwMode="auto">
          <a:xfrm>
            <a:off x="674370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21" name="Oval 29"/>
          <p:cNvSpPr>
            <a:spLocks noChangeArrowheads="1"/>
          </p:cNvSpPr>
          <p:nvPr/>
        </p:nvSpPr>
        <p:spPr bwMode="auto">
          <a:xfrm>
            <a:off x="6804025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566622" name="Group 30"/>
          <p:cNvGrpSpPr>
            <a:grpSpLocks/>
          </p:cNvGrpSpPr>
          <p:nvPr/>
        </p:nvGrpSpPr>
        <p:grpSpPr bwMode="auto">
          <a:xfrm>
            <a:off x="617538" y="3303590"/>
            <a:ext cx="1166812" cy="511175"/>
            <a:chOff x="432" y="2081"/>
            <a:chExt cx="735" cy="322"/>
          </a:xfrm>
        </p:grpSpPr>
        <p:sp>
          <p:nvSpPr>
            <p:cNvPr id="3566623" name="Rectangle 31"/>
            <p:cNvSpPr>
              <a:spLocks noChangeArrowheads="1"/>
            </p:cNvSpPr>
            <p:nvPr/>
          </p:nvSpPr>
          <p:spPr bwMode="auto">
            <a:xfrm>
              <a:off x="617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4" name="Oval 32"/>
            <p:cNvSpPr>
              <a:spLocks noChangeArrowheads="1"/>
            </p:cNvSpPr>
            <p:nvPr/>
          </p:nvSpPr>
          <p:spPr bwMode="auto">
            <a:xfrm>
              <a:off x="654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5" name="Rectangle 33"/>
            <p:cNvSpPr>
              <a:spLocks noChangeArrowheads="1"/>
            </p:cNvSpPr>
            <p:nvPr/>
          </p:nvSpPr>
          <p:spPr bwMode="auto">
            <a:xfrm>
              <a:off x="432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6" name="Oval 34"/>
            <p:cNvSpPr>
              <a:spLocks noChangeArrowheads="1"/>
            </p:cNvSpPr>
            <p:nvPr/>
          </p:nvSpPr>
          <p:spPr bwMode="auto">
            <a:xfrm>
              <a:off x="468" y="2204"/>
              <a:ext cx="106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7" name="Rectangle 35"/>
            <p:cNvSpPr>
              <a:spLocks noChangeArrowheads="1"/>
            </p:cNvSpPr>
            <p:nvPr/>
          </p:nvSpPr>
          <p:spPr bwMode="auto">
            <a:xfrm>
              <a:off x="802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8" name="Oval 36"/>
            <p:cNvSpPr>
              <a:spLocks noChangeArrowheads="1"/>
            </p:cNvSpPr>
            <p:nvPr/>
          </p:nvSpPr>
          <p:spPr bwMode="auto">
            <a:xfrm>
              <a:off x="839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29" name="Rectangle 37"/>
            <p:cNvSpPr>
              <a:spLocks noChangeArrowheads="1"/>
            </p:cNvSpPr>
            <p:nvPr/>
          </p:nvSpPr>
          <p:spPr bwMode="auto">
            <a:xfrm>
              <a:off x="988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30" name="Oval 38"/>
            <p:cNvSpPr>
              <a:spLocks noChangeArrowheads="1"/>
            </p:cNvSpPr>
            <p:nvPr/>
          </p:nvSpPr>
          <p:spPr bwMode="auto">
            <a:xfrm>
              <a:off x="1024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66631" name="Rectangle 39"/>
          <p:cNvSpPr>
            <a:spLocks noChangeArrowheads="1"/>
          </p:cNvSpPr>
          <p:nvPr/>
        </p:nvSpPr>
        <p:spPr bwMode="auto">
          <a:xfrm>
            <a:off x="1793876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32" name="Oval 40"/>
          <p:cNvSpPr>
            <a:spLocks noChangeArrowheads="1"/>
          </p:cNvSpPr>
          <p:nvPr/>
        </p:nvSpPr>
        <p:spPr bwMode="auto">
          <a:xfrm>
            <a:off x="1852614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33" name="Freeform 41"/>
          <p:cNvSpPr>
            <a:spLocks/>
          </p:cNvSpPr>
          <p:nvPr/>
        </p:nvSpPr>
        <p:spPr bwMode="auto">
          <a:xfrm>
            <a:off x="3038475" y="301625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4" name="Freeform 42"/>
          <p:cNvSpPr>
            <a:spLocks/>
          </p:cNvSpPr>
          <p:nvPr/>
        </p:nvSpPr>
        <p:spPr bwMode="auto">
          <a:xfrm>
            <a:off x="5867400" y="2895600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5" name="Freeform 43"/>
          <p:cNvSpPr>
            <a:spLocks/>
          </p:cNvSpPr>
          <p:nvPr/>
        </p:nvSpPr>
        <p:spPr bwMode="auto">
          <a:xfrm>
            <a:off x="3509964" y="3016252"/>
            <a:ext cx="341312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6" name="Freeform 44"/>
          <p:cNvSpPr>
            <a:spLocks/>
          </p:cNvSpPr>
          <p:nvPr/>
        </p:nvSpPr>
        <p:spPr bwMode="auto">
          <a:xfrm>
            <a:off x="421481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7" name="Freeform 45"/>
          <p:cNvSpPr>
            <a:spLocks/>
          </p:cNvSpPr>
          <p:nvPr/>
        </p:nvSpPr>
        <p:spPr bwMode="auto">
          <a:xfrm>
            <a:off x="4921250" y="2949575"/>
            <a:ext cx="341313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8" name="Freeform 46"/>
          <p:cNvSpPr>
            <a:spLocks/>
          </p:cNvSpPr>
          <p:nvPr/>
        </p:nvSpPr>
        <p:spPr bwMode="auto">
          <a:xfrm>
            <a:off x="621506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39" name="Freeform 47"/>
          <p:cNvSpPr>
            <a:spLocks/>
          </p:cNvSpPr>
          <p:nvPr/>
        </p:nvSpPr>
        <p:spPr bwMode="auto">
          <a:xfrm>
            <a:off x="6686551" y="2884488"/>
            <a:ext cx="341313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0" name="Freeform 48"/>
          <p:cNvSpPr>
            <a:spLocks/>
          </p:cNvSpPr>
          <p:nvPr/>
        </p:nvSpPr>
        <p:spPr bwMode="auto">
          <a:xfrm>
            <a:off x="1600200" y="297180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1" name="Freeform 49"/>
          <p:cNvSpPr>
            <a:spLocks/>
          </p:cNvSpPr>
          <p:nvPr/>
        </p:nvSpPr>
        <p:spPr bwMode="auto">
          <a:xfrm>
            <a:off x="5486400" y="2895600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2" name="Freeform 50"/>
          <p:cNvSpPr>
            <a:spLocks/>
          </p:cNvSpPr>
          <p:nvPr/>
        </p:nvSpPr>
        <p:spPr bwMode="auto">
          <a:xfrm>
            <a:off x="4572001" y="2895600"/>
            <a:ext cx="341313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3" name="Freeform 51"/>
          <p:cNvSpPr>
            <a:spLocks/>
          </p:cNvSpPr>
          <p:nvPr/>
        </p:nvSpPr>
        <p:spPr bwMode="auto">
          <a:xfrm>
            <a:off x="2451100" y="2819402"/>
            <a:ext cx="341313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4" name="Freeform 52"/>
          <p:cNvSpPr>
            <a:spLocks/>
          </p:cNvSpPr>
          <p:nvPr/>
        </p:nvSpPr>
        <p:spPr bwMode="auto">
          <a:xfrm>
            <a:off x="197961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5" name="Freeform 53"/>
          <p:cNvSpPr>
            <a:spLocks/>
          </p:cNvSpPr>
          <p:nvPr/>
        </p:nvSpPr>
        <p:spPr bwMode="auto">
          <a:xfrm>
            <a:off x="1273175" y="301625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6" name="Freeform 54"/>
          <p:cNvSpPr>
            <a:spLocks/>
          </p:cNvSpPr>
          <p:nvPr/>
        </p:nvSpPr>
        <p:spPr bwMode="auto">
          <a:xfrm>
            <a:off x="742950" y="2884488"/>
            <a:ext cx="344488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7" name="Freeform 55"/>
          <p:cNvSpPr>
            <a:spLocks/>
          </p:cNvSpPr>
          <p:nvPr/>
        </p:nvSpPr>
        <p:spPr bwMode="auto">
          <a:xfrm>
            <a:off x="957263" y="3867152"/>
            <a:ext cx="2154237" cy="879475"/>
          </a:xfrm>
          <a:custGeom>
            <a:avLst/>
            <a:gdLst>
              <a:gd name="T0" fmla="*/ 62 w 1757"/>
              <a:gd name="T1" fmla="*/ 254 h 646"/>
              <a:gd name="T2" fmla="*/ 28 w 1757"/>
              <a:gd name="T3" fmla="*/ 192 h 646"/>
              <a:gd name="T4" fmla="*/ 0 w 1757"/>
              <a:gd name="T5" fmla="*/ 110 h 646"/>
              <a:gd name="T6" fmla="*/ 69 w 1757"/>
              <a:gd name="T7" fmla="*/ 83 h 646"/>
              <a:gd name="T8" fmla="*/ 151 w 1757"/>
              <a:gd name="T9" fmla="*/ 83 h 646"/>
              <a:gd name="T10" fmla="*/ 638 w 1757"/>
              <a:gd name="T11" fmla="*/ 110 h 646"/>
              <a:gd name="T12" fmla="*/ 672 w 1757"/>
              <a:gd name="T13" fmla="*/ 41 h 646"/>
              <a:gd name="T14" fmla="*/ 727 w 1757"/>
              <a:gd name="T15" fmla="*/ 0 h 646"/>
              <a:gd name="T16" fmla="*/ 796 w 1757"/>
              <a:gd name="T17" fmla="*/ 14 h 646"/>
              <a:gd name="T18" fmla="*/ 851 w 1757"/>
              <a:gd name="T19" fmla="*/ 83 h 646"/>
              <a:gd name="T20" fmla="*/ 933 w 1757"/>
              <a:gd name="T21" fmla="*/ 137 h 646"/>
              <a:gd name="T22" fmla="*/ 1015 w 1757"/>
              <a:gd name="T23" fmla="*/ 96 h 646"/>
              <a:gd name="T24" fmla="*/ 1070 w 1757"/>
              <a:gd name="T25" fmla="*/ 28 h 646"/>
              <a:gd name="T26" fmla="*/ 1125 w 1757"/>
              <a:gd name="T27" fmla="*/ 0 h 646"/>
              <a:gd name="T28" fmla="*/ 1193 w 1757"/>
              <a:gd name="T29" fmla="*/ 69 h 646"/>
              <a:gd name="T30" fmla="*/ 1262 w 1757"/>
              <a:gd name="T31" fmla="*/ 110 h 646"/>
              <a:gd name="T32" fmla="*/ 1372 w 1757"/>
              <a:gd name="T33" fmla="*/ 124 h 646"/>
              <a:gd name="T34" fmla="*/ 1454 w 1757"/>
              <a:gd name="T35" fmla="*/ 137 h 646"/>
              <a:gd name="T36" fmla="*/ 1523 w 1757"/>
              <a:gd name="T37" fmla="*/ 137 h 646"/>
              <a:gd name="T38" fmla="*/ 1564 w 1757"/>
              <a:gd name="T39" fmla="*/ 233 h 646"/>
              <a:gd name="T40" fmla="*/ 1591 w 1757"/>
              <a:gd name="T41" fmla="*/ 357 h 646"/>
              <a:gd name="T42" fmla="*/ 1577 w 1757"/>
              <a:gd name="T43" fmla="*/ 439 h 646"/>
              <a:gd name="T44" fmla="*/ 1701 w 1757"/>
              <a:gd name="T45" fmla="*/ 439 h 646"/>
              <a:gd name="T46" fmla="*/ 1756 w 1757"/>
              <a:gd name="T47" fmla="*/ 467 h 646"/>
              <a:gd name="T48" fmla="*/ 1715 w 1757"/>
              <a:gd name="T49" fmla="*/ 549 h 646"/>
              <a:gd name="T50" fmla="*/ 1646 w 1757"/>
              <a:gd name="T51" fmla="*/ 590 h 646"/>
              <a:gd name="T52" fmla="*/ 1564 w 1757"/>
              <a:gd name="T53" fmla="*/ 645 h 646"/>
              <a:gd name="T54" fmla="*/ 1509 w 1757"/>
              <a:gd name="T55" fmla="*/ 617 h 646"/>
              <a:gd name="T56" fmla="*/ 1481 w 1757"/>
              <a:gd name="T57" fmla="*/ 549 h 646"/>
              <a:gd name="T58" fmla="*/ 1358 w 1757"/>
              <a:gd name="T59" fmla="*/ 521 h 646"/>
              <a:gd name="T60" fmla="*/ 1276 w 1757"/>
              <a:gd name="T61" fmla="*/ 521 h 646"/>
              <a:gd name="T62" fmla="*/ 1276 w 1757"/>
              <a:gd name="T63" fmla="*/ 439 h 646"/>
              <a:gd name="T64" fmla="*/ 1248 w 1757"/>
              <a:gd name="T65" fmla="*/ 357 h 646"/>
              <a:gd name="T66" fmla="*/ 1193 w 1757"/>
              <a:gd name="T67" fmla="*/ 329 h 646"/>
              <a:gd name="T68" fmla="*/ 1001 w 1757"/>
              <a:gd name="T69" fmla="*/ 329 h 646"/>
              <a:gd name="T70" fmla="*/ 960 w 1757"/>
              <a:gd name="T71" fmla="*/ 398 h 646"/>
              <a:gd name="T72" fmla="*/ 919 w 1757"/>
              <a:gd name="T73" fmla="*/ 467 h 646"/>
              <a:gd name="T74" fmla="*/ 782 w 1757"/>
              <a:gd name="T75" fmla="*/ 508 h 646"/>
              <a:gd name="T76" fmla="*/ 563 w 1757"/>
              <a:gd name="T77" fmla="*/ 508 h 646"/>
              <a:gd name="T78" fmla="*/ 535 w 1757"/>
              <a:gd name="T79" fmla="*/ 563 h 646"/>
              <a:gd name="T80" fmla="*/ 480 w 1757"/>
              <a:gd name="T81" fmla="*/ 521 h 646"/>
              <a:gd name="T82" fmla="*/ 494 w 1757"/>
              <a:gd name="T83" fmla="*/ 439 h 646"/>
              <a:gd name="T84" fmla="*/ 563 w 1757"/>
              <a:gd name="T85" fmla="*/ 439 h 646"/>
              <a:gd name="T86" fmla="*/ 645 w 1757"/>
              <a:gd name="T87" fmla="*/ 439 h 646"/>
              <a:gd name="T88" fmla="*/ 713 w 1757"/>
              <a:gd name="T89" fmla="*/ 398 h 646"/>
              <a:gd name="T90" fmla="*/ 734 w 1757"/>
              <a:gd name="T91" fmla="*/ 302 h 646"/>
              <a:gd name="T92" fmla="*/ 734 w 1757"/>
              <a:gd name="T93" fmla="*/ 30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57" h="646">
                <a:moveTo>
                  <a:pt x="734" y="302"/>
                </a:moveTo>
                <a:lnTo>
                  <a:pt x="62" y="254"/>
                </a:lnTo>
                <a:lnTo>
                  <a:pt x="41" y="220"/>
                </a:lnTo>
                <a:lnTo>
                  <a:pt x="28" y="192"/>
                </a:lnTo>
                <a:lnTo>
                  <a:pt x="0" y="151"/>
                </a:lnTo>
                <a:lnTo>
                  <a:pt x="0" y="110"/>
                </a:lnTo>
                <a:lnTo>
                  <a:pt x="28" y="83"/>
                </a:lnTo>
                <a:lnTo>
                  <a:pt x="69" y="83"/>
                </a:lnTo>
                <a:lnTo>
                  <a:pt x="110" y="69"/>
                </a:lnTo>
                <a:lnTo>
                  <a:pt x="151" y="83"/>
                </a:lnTo>
                <a:lnTo>
                  <a:pt x="179" y="83"/>
                </a:lnTo>
                <a:lnTo>
                  <a:pt x="638" y="110"/>
                </a:lnTo>
                <a:lnTo>
                  <a:pt x="638" y="62"/>
                </a:lnTo>
                <a:lnTo>
                  <a:pt x="672" y="41"/>
                </a:lnTo>
                <a:lnTo>
                  <a:pt x="686" y="0"/>
                </a:lnTo>
                <a:lnTo>
                  <a:pt x="727" y="0"/>
                </a:lnTo>
                <a:lnTo>
                  <a:pt x="755" y="0"/>
                </a:lnTo>
                <a:lnTo>
                  <a:pt x="796" y="14"/>
                </a:lnTo>
                <a:lnTo>
                  <a:pt x="823" y="55"/>
                </a:lnTo>
                <a:lnTo>
                  <a:pt x="851" y="83"/>
                </a:lnTo>
                <a:lnTo>
                  <a:pt x="892" y="110"/>
                </a:lnTo>
                <a:lnTo>
                  <a:pt x="933" y="137"/>
                </a:lnTo>
                <a:lnTo>
                  <a:pt x="974" y="124"/>
                </a:lnTo>
                <a:lnTo>
                  <a:pt x="1015" y="96"/>
                </a:lnTo>
                <a:lnTo>
                  <a:pt x="1029" y="55"/>
                </a:lnTo>
                <a:lnTo>
                  <a:pt x="1070" y="28"/>
                </a:lnTo>
                <a:lnTo>
                  <a:pt x="1084" y="0"/>
                </a:lnTo>
                <a:lnTo>
                  <a:pt x="1125" y="0"/>
                </a:lnTo>
                <a:lnTo>
                  <a:pt x="1166" y="28"/>
                </a:lnTo>
                <a:lnTo>
                  <a:pt x="1193" y="69"/>
                </a:lnTo>
                <a:lnTo>
                  <a:pt x="1221" y="96"/>
                </a:lnTo>
                <a:lnTo>
                  <a:pt x="1262" y="110"/>
                </a:lnTo>
                <a:lnTo>
                  <a:pt x="1344" y="124"/>
                </a:lnTo>
                <a:lnTo>
                  <a:pt x="1372" y="124"/>
                </a:lnTo>
                <a:lnTo>
                  <a:pt x="1413" y="137"/>
                </a:lnTo>
                <a:lnTo>
                  <a:pt x="1454" y="137"/>
                </a:lnTo>
                <a:lnTo>
                  <a:pt x="1495" y="137"/>
                </a:lnTo>
                <a:lnTo>
                  <a:pt x="1523" y="137"/>
                </a:lnTo>
                <a:lnTo>
                  <a:pt x="1564" y="137"/>
                </a:lnTo>
                <a:lnTo>
                  <a:pt x="1564" y="233"/>
                </a:lnTo>
                <a:lnTo>
                  <a:pt x="1564" y="316"/>
                </a:lnTo>
                <a:lnTo>
                  <a:pt x="1591" y="357"/>
                </a:lnTo>
                <a:lnTo>
                  <a:pt x="1577" y="398"/>
                </a:lnTo>
                <a:lnTo>
                  <a:pt x="1577" y="439"/>
                </a:lnTo>
                <a:lnTo>
                  <a:pt x="1673" y="439"/>
                </a:lnTo>
                <a:lnTo>
                  <a:pt x="1701" y="439"/>
                </a:lnTo>
                <a:lnTo>
                  <a:pt x="1756" y="439"/>
                </a:lnTo>
                <a:lnTo>
                  <a:pt x="1756" y="467"/>
                </a:lnTo>
                <a:lnTo>
                  <a:pt x="1742" y="508"/>
                </a:lnTo>
                <a:lnTo>
                  <a:pt x="1715" y="549"/>
                </a:lnTo>
                <a:lnTo>
                  <a:pt x="1687" y="563"/>
                </a:lnTo>
                <a:lnTo>
                  <a:pt x="1646" y="590"/>
                </a:lnTo>
                <a:lnTo>
                  <a:pt x="1605" y="604"/>
                </a:lnTo>
                <a:lnTo>
                  <a:pt x="1564" y="645"/>
                </a:lnTo>
                <a:lnTo>
                  <a:pt x="1536" y="645"/>
                </a:lnTo>
                <a:lnTo>
                  <a:pt x="1509" y="617"/>
                </a:lnTo>
                <a:lnTo>
                  <a:pt x="1509" y="576"/>
                </a:lnTo>
                <a:lnTo>
                  <a:pt x="1481" y="549"/>
                </a:lnTo>
                <a:lnTo>
                  <a:pt x="1399" y="535"/>
                </a:lnTo>
                <a:lnTo>
                  <a:pt x="1358" y="521"/>
                </a:lnTo>
                <a:lnTo>
                  <a:pt x="1303" y="549"/>
                </a:lnTo>
                <a:lnTo>
                  <a:pt x="1276" y="521"/>
                </a:lnTo>
                <a:lnTo>
                  <a:pt x="1276" y="480"/>
                </a:lnTo>
                <a:lnTo>
                  <a:pt x="1276" y="439"/>
                </a:lnTo>
                <a:lnTo>
                  <a:pt x="1276" y="398"/>
                </a:lnTo>
                <a:lnTo>
                  <a:pt x="1248" y="357"/>
                </a:lnTo>
                <a:lnTo>
                  <a:pt x="1235" y="329"/>
                </a:lnTo>
                <a:lnTo>
                  <a:pt x="1193" y="329"/>
                </a:lnTo>
                <a:lnTo>
                  <a:pt x="1084" y="329"/>
                </a:lnTo>
                <a:lnTo>
                  <a:pt x="1001" y="329"/>
                </a:lnTo>
                <a:lnTo>
                  <a:pt x="974" y="357"/>
                </a:lnTo>
                <a:lnTo>
                  <a:pt x="960" y="398"/>
                </a:lnTo>
                <a:lnTo>
                  <a:pt x="933" y="439"/>
                </a:lnTo>
                <a:lnTo>
                  <a:pt x="919" y="467"/>
                </a:lnTo>
                <a:lnTo>
                  <a:pt x="878" y="494"/>
                </a:lnTo>
                <a:lnTo>
                  <a:pt x="782" y="508"/>
                </a:lnTo>
                <a:lnTo>
                  <a:pt x="645" y="508"/>
                </a:lnTo>
                <a:lnTo>
                  <a:pt x="563" y="508"/>
                </a:lnTo>
                <a:lnTo>
                  <a:pt x="563" y="549"/>
                </a:lnTo>
                <a:lnTo>
                  <a:pt x="535" y="563"/>
                </a:lnTo>
                <a:lnTo>
                  <a:pt x="494" y="549"/>
                </a:lnTo>
                <a:lnTo>
                  <a:pt x="480" y="521"/>
                </a:lnTo>
                <a:lnTo>
                  <a:pt x="480" y="480"/>
                </a:lnTo>
                <a:lnTo>
                  <a:pt x="494" y="439"/>
                </a:lnTo>
                <a:lnTo>
                  <a:pt x="535" y="439"/>
                </a:lnTo>
                <a:lnTo>
                  <a:pt x="563" y="439"/>
                </a:lnTo>
                <a:lnTo>
                  <a:pt x="604" y="439"/>
                </a:lnTo>
                <a:lnTo>
                  <a:pt x="645" y="439"/>
                </a:lnTo>
                <a:lnTo>
                  <a:pt x="686" y="439"/>
                </a:lnTo>
                <a:lnTo>
                  <a:pt x="713" y="398"/>
                </a:lnTo>
                <a:lnTo>
                  <a:pt x="713" y="357"/>
                </a:lnTo>
                <a:lnTo>
                  <a:pt x="734" y="302"/>
                </a:lnTo>
                <a:lnTo>
                  <a:pt x="672" y="329"/>
                </a:lnTo>
                <a:lnTo>
                  <a:pt x="734" y="302"/>
                </a:lnTo>
              </a:path>
            </a:pathLst>
          </a:custGeom>
          <a:gradFill rotWithShape="0">
            <a:gsLst>
              <a:gs pos="0">
                <a:srgbClr val="0066FF"/>
              </a:gs>
              <a:gs pos="100000">
                <a:srgbClr val="000032"/>
              </a:gs>
            </a:gsLst>
            <a:path path="rect">
              <a:fillToRect l="50000" t="50000" r="50000" b="50000"/>
            </a:path>
          </a:gra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48" name="Oval 56"/>
          <p:cNvSpPr>
            <a:spLocks noChangeArrowheads="1"/>
          </p:cNvSpPr>
          <p:nvPr/>
        </p:nvSpPr>
        <p:spPr bwMode="auto">
          <a:xfrm>
            <a:off x="1862139" y="4087815"/>
            <a:ext cx="223837" cy="250825"/>
          </a:xfrm>
          <a:prstGeom prst="ellipse">
            <a:avLst/>
          </a:prstGeom>
          <a:solidFill>
            <a:srgbClr val="000032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49" name="Freeform 57"/>
          <p:cNvSpPr>
            <a:spLocks/>
          </p:cNvSpPr>
          <p:nvPr/>
        </p:nvSpPr>
        <p:spPr bwMode="auto">
          <a:xfrm>
            <a:off x="5210176" y="3886202"/>
            <a:ext cx="1763713" cy="690563"/>
          </a:xfrm>
          <a:custGeom>
            <a:avLst/>
            <a:gdLst>
              <a:gd name="T0" fmla="*/ 1427 w 1440"/>
              <a:gd name="T1" fmla="*/ 110 h 507"/>
              <a:gd name="T2" fmla="*/ 1427 w 1440"/>
              <a:gd name="T3" fmla="*/ 206 h 507"/>
              <a:gd name="T4" fmla="*/ 1372 w 1440"/>
              <a:gd name="T5" fmla="*/ 274 h 507"/>
              <a:gd name="T6" fmla="*/ 1314 w 1440"/>
              <a:gd name="T7" fmla="*/ 326 h 507"/>
              <a:gd name="T8" fmla="*/ 1275 w 1440"/>
              <a:gd name="T9" fmla="*/ 357 h 507"/>
              <a:gd name="T10" fmla="*/ 1330 w 1440"/>
              <a:gd name="T11" fmla="*/ 404 h 507"/>
              <a:gd name="T12" fmla="*/ 1283 w 1440"/>
              <a:gd name="T13" fmla="*/ 373 h 507"/>
              <a:gd name="T14" fmla="*/ 1236 w 1440"/>
              <a:gd name="T15" fmla="*/ 412 h 507"/>
              <a:gd name="T16" fmla="*/ 1261 w 1440"/>
              <a:gd name="T17" fmla="*/ 422 h 507"/>
              <a:gd name="T18" fmla="*/ 1262 w 1440"/>
              <a:gd name="T19" fmla="*/ 398 h 507"/>
              <a:gd name="T20" fmla="*/ 1207 w 1440"/>
              <a:gd name="T21" fmla="*/ 466 h 507"/>
              <a:gd name="T22" fmla="*/ 1015 w 1440"/>
              <a:gd name="T23" fmla="*/ 494 h 507"/>
              <a:gd name="T24" fmla="*/ 919 w 1440"/>
              <a:gd name="T25" fmla="*/ 494 h 507"/>
              <a:gd name="T26" fmla="*/ 851 w 1440"/>
              <a:gd name="T27" fmla="*/ 439 h 507"/>
              <a:gd name="T28" fmla="*/ 741 w 1440"/>
              <a:gd name="T29" fmla="*/ 370 h 507"/>
              <a:gd name="T30" fmla="*/ 700 w 1440"/>
              <a:gd name="T31" fmla="*/ 302 h 507"/>
              <a:gd name="T32" fmla="*/ 576 w 1440"/>
              <a:gd name="T33" fmla="*/ 288 h 507"/>
              <a:gd name="T34" fmla="*/ 494 w 1440"/>
              <a:gd name="T35" fmla="*/ 329 h 507"/>
              <a:gd name="T36" fmla="*/ 398 w 1440"/>
              <a:gd name="T37" fmla="*/ 398 h 507"/>
              <a:gd name="T38" fmla="*/ 330 w 1440"/>
              <a:gd name="T39" fmla="*/ 480 h 507"/>
              <a:gd name="T40" fmla="*/ 234 w 1440"/>
              <a:gd name="T41" fmla="*/ 507 h 507"/>
              <a:gd name="T42" fmla="*/ 192 w 1440"/>
              <a:gd name="T43" fmla="*/ 466 h 507"/>
              <a:gd name="T44" fmla="*/ 220 w 1440"/>
              <a:gd name="T45" fmla="*/ 384 h 507"/>
              <a:gd name="T46" fmla="*/ 302 w 1440"/>
              <a:gd name="T47" fmla="*/ 343 h 507"/>
              <a:gd name="T48" fmla="*/ 330 w 1440"/>
              <a:gd name="T49" fmla="*/ 274 h 507"/>
              <a:gd name="T50" fmla="*/ 192 w 1440"/>
              <a:gd name="T51" fmla="*/ 274 h 507"/>
              <a:gd name="T52" fmla="*/ 124 w 1440"/>
              <a:gd name="T53" fmla="*/ 302 h 507"/>
              <a:gd name="T54" fmla="*/ 55 w 1440"/>
              <a:gd name="T55" fmla="*/ 315 h 507"/>
              <a:gd name="T56" fmla="*/ 0 w 1440"/>
              <a:gd name="T57" fmla="*/ 247 h 507"/>
              <a:gd name="T58" fmla="*/ 28 w 1440"/>
              <a:gd name="T59" fmla="*/ 178 h 507"/>
              <a:gd name="T60" fmla="*/ 110 w 1440"/>
              <a:gd name="T61" fmla="*/ 192 h 507"/>
              <a:gd name="T62" fmla="*/ 179 w 1440"/>
              <a:gd name="T63" fmla="*/ 219 h 507"/>
              <a:gd name="T64" fmla="*/ 261 w 1440"/>
              <a:gd name="T65" fmla="*/ 165 h 507"/>
              <a:gd name="T66" fmla="*/ 261 w 1440"/>
              <a:gd name="T67" fmla="*/ 96 h 507"/>
              <a:gd name="T68" fmla="*/ 192 w 1440"/>
              <a:gd name="T69" fmla="*/ 82 h 507"/>
              <a:gd name="T70" fmla="*/ 138 w 1440"/>
              <a:gd name="T71" fmla="*/ 41 h 507"/>
              <a:gd name="T72" fmla="*/ 220 w 1440"/>
              <a:gd name="T73" fmla="*/ 27 h 507"/>
              <a:gd name="T74" fmla="*/ 302 w 1440"/>
              <a:gd name="T75" fmla="*/ 27 h 507"/>
              <a:gd name="T76" fmla="*/ 357 w 1440"/>
              <a:gd name="T77" fmla="*/ 55 h 507"/>
              <a:gd name="T78" fmla="*/ 384 w 1440"/>
              <a:gd name="T79" fmla="*/ 137 h 507"/>
              <a:gd name="T80" fmla="*/ 412 w 1440"/>
              <a:gd name="T81" fmla="*/ 165 h 507"/>
              <a:gd name="T82" fmla="*/ 494 w 1440"/>
              <a:gd name="T83" fmla="*/ 178 h 507"/>
              <a:gd name="T84" fmla="*/ 549 w 1440"/>
              <a:gd name="T85" fmla="*/ 96 h 507"/>
              <a:gd name="T86" fmla="*/ 549 w 1440"/>
              <a:gd name="T87" fmla="*/ 27 h 507"/>
              <a:gd name="T88" fmla="*/ 604 w 1440"/>
              <a:gd name="T89" fmla="*/ 41 h 507"/>
              <a:gd name="T90" fmla="*/ 618 w 1440"/>
              <a:gd name="T91" fmla="*/ 110 h 507"/>
              <a:gd name="T92" fmla="*/ 864 w 1440"/>
              <a:gd name="T93" fmla="*/ 233 h 507"/>
              <a:gd name="T94" fmla="*/ 1029 w 1440"/>
              <a:gd name="T95" fmla="*/ 233 h 507"/>
              <a:gd name="T96" fmla="*/ 1056 w 1440"/>
              <a:gd name="T97" fmla="*/ 151 h 507"/>
              <a:gd name="T98" fmla="*/ 1084 w 1440"/>
              <a:gd name="T99" fmla="*/ 96 h 507"/>
              <a:gd name="T100" fmla="*/ 1139 w 1440"/>
              <a:gd name="T101" fmla="*/ 41 h 507"/>
              <a:gd name="T102" fmla="*/ 1365 w 1440"/>
              <a:gd name="T103" fmla="*/ 48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40" h="507">
                <a:moveTo>
                  <a:pt x="1365" y="48"/>
                </a:moveTo>
                <a:lnTo>
                  <a:pt x="1427" y="110"/>
                </a:lnTo>
                <a:lnTo>
                  <a:pt x="1440" y="165"/>
                </a:lnTo>
                <a:lnTo>
                  <a:pt x="1427" y="206"/>
                </a:lnTo>
                <a:lnTo>
                  <a:pt x="1413" y="247"/>
                </a:lnTo>
                <a:lnTo>
                  <a:pt x="1372" y="274"/>
                </a:lnTo>
                <a:lnTo>
                  <a:pt x="1345" y="303"/>
                </a:lnTo>
                <a:lnTo>
                  <a:pt x="1314" y="326"/>
                </a:lnTo>
                <a:lnTo>
                  <a:pt x="1291" y="342"/>
                </a:lnTo>
                <a:lnTo>
                  <a:pt x="1275" y="357"/>
                </a:lnTo>
                <a:lnTo>
                  <a:pt x="1291" y="412"/>
                </a:lnTo>
                <a:lnTo>
                  <a:pt x="1330" y="404"/>
                </a:lnTo>
                <a:lnTo>
                  <a:pt x="1268" y="420"/>
                </a:lnTo>
                <a:lnTo>
                  <a:pt x="1283" y="373"/>
                </a:lnTo>
                <a:lnTo>
                  <a:pt x="1283" y="412"/>
                </a:lnTo>
                <a:lnTo>
                  <a:pt x="1236" y="412"/>
                </a:lnTo>
                <a:lnTo>
                  <a:pt x="1298" y="422"/>
                </a:lnTo>
                <a:lnTo>
                  <a:pt x="1261" y="422"/>
                </a:lnTo>
                <a:lnTo>
                  <a:pt x="1279" y="386"/>
                </a:lnTo>
                <a:lnTo>
                  <a:pt x="1262" y="398"/>
                </a:lnTo>
                <a:lnTo>
                  <a:pt x="1262" y="439"/>
                </a:lnTo>
                <a:lnTo>
                  <a:pt x="1207" y="466"/>
                </a:lnTo>
                <a:lnTo>
                  <a:pt x="1125" y="480"/>
                </a:lnTo>
                <a:lnTo>
                  <a:pt x="1015" y="494"/>
                </a:lnTo>
                <a:lnTo>
                  <a:pt x="974" y="507"/>
                </a:lnTo>
                <a:lnTo>
                  <a:pt x="919" y="494"/>
                </a:lnTo>
                <a:lnTo>
                  <a:pt x="892" y="466"/>
                </a:lnTo>
                <a:lnTo>
                  <a:pt x="851" y="439"/>
                </a:lnTo>
                <a:lnTo>
                  <a:pt x="741" y="411"/>
                </a:lnTo>
                <a:lnTo>
                  <a:pt x="741" y="370"/>
                </a:lnTo>
                <a:lnTo>
                  <a:pt x="741" y="329"/>
                </a:lnTo>
                <a:lnTo>
                  <a:pt x="700" y="302"/>
                </a:lnTo>
                <a:lnTo>
                  <a:pt x="604" y="288"/>
                </a:lnTo>
                <a:lnTo>
                  <a:pt x="576" y="288"/>
                </a:lnTo>
                <a:lnTo>
                  <a:pt x="535" y="302"/>
                </a:lnTo>
                <a:lnTo>
                  <a:pt x="494" y="329"/>
                </a:lnTo>
                <a:lnTo>
                  <a:pt x="439" y="357"/>
                </a:lnTo>
                <a:lnTo>
                  <a:pt x="398" y="398"/>
                </a:lnTo>
                <a:lnTo>
                  <a:pt x="357" y="439"/>
                </a:lnTo>
                <a:lnTo>
                  <a:pt x="330" y="480"/>
                </a:lnTo>
                <a:lnTo>
                  <a:pt x="288" y="507"/>
                </a:lnTo>
                <a:lnTo>
                  <a:pt x="234" y="507"/>
                </a:lnTo>
                <a:lnTo>
                  <a:pt x="206" y="507"/>
                </a:lnTo>
                <a:lnTo>
                  <a:pt x="192" y="466"/>
                </a:lnTo>
                <a:lnTo>
                  <a:pt x="192" y="411"/>
                </a:lnTo>
                <a:lnTo>
                  <a:pt x="220" y="384"/>
                </a:lnTo>
                <a:lnTo>
                  <a:pt x="261" y="384"/>
                </a:lnTo>
                <a:lnTo>
                  <a:pt x="302" y="343"/>
                </a:lnTo>
                <a:lnTo>
                  <a:pt x="316" y="315"/>
                </a:lnTo>
                <a:lnTo>
                  <a:pt x="330" y="274"/>
                </a:lnTo>
                <a:lnTo>
                  <a:pt x="302" y="274"/>
                </a:lnTo>
                <a:lnTo>
                  <a:pt x="192" y="274"/>
                </a:lnTo>
                <a:lnTo>
                  <a:pt x="151" y="274"/>
                </a:lnTo>
                <a:lnTo>
                  <a:pt x="124" y="302"/>
                </a:lnTo>
                <a:lnTo>
                  <a:pt x="83" y="315"/>
                </a:lnTo>
                <a:lnTo>
                  <a:pt x="55" y="315"/>
                </a:lnTo>
                <a:lnTo>
                  <a:pt x="14" y="288"/>
                </a:lnTo>
                <a:lnTo>
                  <a:pt x="0" y="247"/>
                </a:lnTo>
                <a:lnTo>
                  <a:pt x="0" y="219"/>
                </a:lnTo>
                <a:lnTo>
                  <a:pt x="28" y="178"/>
                </a:lnTo>
                <a:lnTo>
                  <a:pt x="69" y="165"/>
                </a:lnTo>
                <a:lnTo>
                  <a:pt x="110" y="192"/>
                </a:lnTo>
                <a:lnTo>
                  <a:pt x="138" y="219"/>
                </a:lnTo>
                <a:lnTo>
                  <a:pt x="179" y="219"/>
                </a:lnTo>
                <a:lnTo>
                  <a:pt x="220" y="219"/>
                </a:lnTo>
                <a:lnTo>
                  <a:pt x="261" y="165"/>
                </a:lnTo>
                <a:lnTo>
                  <a:pt x="275" y="137"/>
                </a:lnTo>
                <a:lnTo>
                  <a:pt x="261" y="96"/>
                </a:lnTo>
                <a:lnTo>
                  <a:pt x="220" y="82"/>
                </a:lnTo>
                <a:lnTo>
                  <a:pt x="192" y="82"/>
                </a:lnTo>
                <a:lnTo>
                  <a:pt x="151" y="82"/>
                </a:lnTo>
                <a:lnTo>
                  <a:pt x="138" y="41"/>
                </a:lnTo>
                <a:lnTo>
                  <a:pt x="179" y="27"/>
                </a:lnTo>
                <a:lnTo>
                  <a:pt x="220" y="27"/>
                </a:lnTo>
                <a:lnTo>
                  <a:pt x="261" y="27"/>
                </a:lnTo>
                <a:lnTo>
                  <a:pt x="302" y="27"/>
                </a:lnTo>
                <a:lnTo>
                  <a:pt x="330" y="27"/>
                </a:lnTo>
                <a:lnTo>
                  <a:pt x="357" y="55"/>
                </a:lnTo>
                <a:lnTo>
                  <a:pt x="384" y="96"/>
                </a:lnTo>
                <a:lnTo>
                  <a:pt x="384" y="137"/>
                </a:lnTo>
                <a:lnTo>
                  <a:pt x="384" y="165"/>
                </a:lnTo>
                <a:lnTo>
                  <a:pt x="412" y="165"/>
                </a:lnTo>
                <a:lnTo>
                  <a:pt x="453" y="192"/>
                </a:lnTo>
                <a:lnTo>
                  <a:pt x="494" y="178"/>
                </a:lnTo>
                <a:lnTo>
                  <a:pt x="535" y="137"/>
                </a:lnTo>
                <a:lnTo>
                  <a:pt x="549" y="96"/>
                </a:lnTo>
                <a:lnTo>
                  <a:pt x="535" y="55"/>
                </a:lnTo>
                <a:lnTo>
                  <a:pt x="549" y="27"/>
                </a:lnTo>
                <a:lnTo>
                  <a:pt x="590" y="0"/>
                </a:lnTo>
                <a:lnTo>
                  <a:pt x="604" y="41"/>
                </a:lnTo>
                <a:lnTo>
                  <a:pt x="618" y="69"/>
                </a:lnTo>
                <a:lnTo>
                  <a:pt x="618" y="110"/>
                </a:lnTo>
                <a:lnTo>
                  <a:pt x="672" y="151"/>
                </a:lnTo>
                <a:lnTo>
                  <a:pt x="864" y="233"/>
                </a:lnTo>
                <a:lnTo>
                  <a:pt x="1002" y="261"/>
                </a:lnTo>
                <a:lnTo>
                  <a:pt x="1029" y="233"/>
                </a:lnTo>
                <a:lnTo>
                  <a:pt x="1043" y="192"/>
                </a:lnTo>
                <a:lnTo>
                  <a:pt x="1056" y="151"/>
                </a:lnTo>
                <a:lnTo>
                  <a:pt x="1056" y="123"/>
                </a:lnTo>
                <a:lnTo>
                  <a:pt x="1084" y="96"/>
                </a:lnTo>
                <a:lnTo>
                  <a:pt x="1098" y="55"/>
                </a:lnTo>
                <a:lnTo>
                  <a:pt x="1139" y="41"/>
                </a:lnTo>
                <a:lnTo>
                  <a:pt x="1276" y="41"/>
                </a:lnTo>
                <a:lnTo>
                  <a:pt x="1365" y="48"/>
                </a:lnTo>
                <a:lnTo>
                  <a:pt x="1365" y="48"/>
                </a:lnTo>
              </a:path>
            </a:pathLst>
          </a:custGeom>
          <a:gradFill rotWithShape="0">
            <a:gsLst>
              <a:gs pos="0">
                <a:srgbClr val="0066FF"/>
              </a:gs>
              <a:gs pos="100000">
                <a:srgbClr val="000032"/>
              </a:gs>
            </a:gsLst>
            <a:path path="rect">
              <a:fillToRect l="50000" t="50000" r="50000" b="50000"/>
            </a:path>
          </a:gra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50" name="Oval 58"/>
          <p:cNvSpPr>
            <a:spLocks noChangeArrowheads="1"/>
          </p:cNvSpPr>
          <p:nvPr/>
        </p:nvSpPr>
        <p:spPr bwMode="auto">
          <a:xfrm>
            <a:off x="6567489" y="4016377"/>
            <a:ext cx="227012" cy="250825"/>
          </a:xfrm>
          <a:prstGeom prst="ellipse">
            <a:avLst/>
          </a:prstGeom>
          <a:solidFill>
            <a:srgbClr val="000032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51" name="Freeform 59"/>
          <p:cNvSpPr>
            <a:spLocks/>
          </p:cNvSpPr>
          <p:nvPr/>
        </p:nvSpPr>
        <p:spPr bwMode="auto">
          <a:xfrm>
            <a:off x="3184526" y="3922715"/>
            <a:ext cx="2170113" cy="992187"/>
          </a:xfrm>
          <a:custGeom>
            <a:avLst/>
            <a:gdLst>
              <a:gd name="T0" fmla="*/ 69 w 1771"/>
              <a:gd name="T1" fmla="*/ 343 h 728"/>
              <a:gd name="T2" fmla="*/ 0 w 1771"/>
              <a:gd name="T3" fmla="*/ 426 h 728"/>
              <a:gd name="T4" fmla="*/ 69 w 1771"/>
              <a:gd name="T5" fmla="*/ 494 h 728"/>
              <a:gd name="T6" fmla="*/ 179 w 1771"/>
              <a:gd name="T7" fmla="*/ 494 h 728"/>
              <a:gd name="T8" fmla="*/ 192 w 1771"/>
              <a:gd name="T9" fmla="*/ 604 h 728"/>
              <a:gd name="T10" fmla="*/ 138 w 1771"/>
              <a:gd name="T11" fmla="*/ 700 h 728"/>
              <a:gd name="T12" fmla="*/ 261 w 1771"/>
              <a:gd name="T13" fmla="*/ 714 h 728"/>
              <a:gd name="T14" fmla="*/ 302 w 1771"/>
              <a:gd name="T15" fmla="*/ 590 h 728"/>
              <a:gd name="T16" fmla="*/ 384 w 1771"/>
              <a:gd name="T17" fmla="*/ 645 h 728"/>
              <a:gd name="T18" fmla="*/ 494 w 1771"/>
              <a:gd name="T19" fmla="*/ 714 h 728"/>
              <a:gd name="T20" fmla="*/ 563 w 1771"/>
              <a:gd name="T21" fmla="*/ 672 h 728"/>
              <a:gd name="T22" fmla="*/ 659 w 1771"/>
              <a:gd name="T23" fmla="*/ 563 h 728"/>
              <a:gd name="T24" fmla="*/ 796 w 1771"/>
              <a:gd name="T25" fmla="*/ 604 h 728"/>
              <a:gd name="T26" fmla="*/ 892 w 1771"/>
              <a:gd name="T27" fmla="*/ 686 h 728"/>
              <a:gd name="T28" fmla="*/ 1015 w 1771"/>
              <a:gd name="T29" fmla="*/ 686 h 728"/>
              <a:gd name="T30" fmla="*/ 1056 w 1771"/>
              <a:gd name="T31" fmla="*/ 549 h 728"/>
              <a:gd name="T32" fmla="*/ 1125 w 1771"/>
              <a:gd name="T33" fmla="*/ 645 h 728"/>
              <a:gd name="T34" fmla="*/ 1235 w 1771"/>
              <a:gd name="T35" fmla="*/ 672 h 728"/>
              <a:gd name="T36" fmla="*/ 1303 w 1771"/>
              <a:gd name="T37" fmla="*/ 590 h 728"/>
              <a:gd name="T38" fmla="*/ 1413 w 1771"/>
              <a:gd name="T39" fmla="*/ 549 h 728"/>
              <a:gd name="T40" fmla="*/ 1564 w 1771"/>
              <a:gd name="T41" fmla="*/ 604 h 728"/>
              <a:gd name="T42" fmla="*/ 1770 w 1771"/>
              <a:gd name="T43" fmla="*/ 590 h 728"/>
              <a:gd name="T44" fmla="*/ 1756 w 1771"/>
              <a:gd name="T45" fmla="*/ 480 h 728"/>
              <a:gd name="T46" fmla="*/ 1646 w 1771"/>
              <a:gd name="T47" fmla="*/ 426 h 728"/>
              <a:gd name="T48" fmla="*/ 1605 w 1771"/>
              <a:gd name="T49" fmla="*/ 316 h 728"/>
              <a:gd name="T50" fmla="*/ 1550 w 1771"/>
              <a:gd name="T51" fmla="*/ 151 h 728"/>
              <a:gd name="T52" fmla="*/ 1619 w 1771"/>
              <a:gd name="T53" fmla="*/ 55 h 728"/>
              <a:gd name="T54" fmla="*/ 1509 w 1771"/>
              <a:gd name="T55" fmla="*/ 110 h 728"/>
              <a:gd name="T56" fmla="*/ 1399 w 1771"/>
              <a:gd name="T57" fmla="*/ 28 h 728"/>
              <a:gd name="T58" fmla="*/ 1317 w 1771"/>
              <a:gd name="T59" fmla="*/ 28 h 728"/>
              <a:gd name="T60" fmla="*/ 1262 w 1771"/>
              <a:gd name="T61" fmla="*/ 124 h 728"/>
              <a:gd name="T62" fmla="*/ 1139 w 1771"/>
              <a:gd name="T63" fmla="*/ 138 h 728"/>
              <a:gd name="T64" fmla="*/ 1084 w 1771"/>
              <a:gd name="T65" fmla="*/ 28 h 728"/>
              <a:gd name="T66" fmla="*/ 974 w 1771"/>
              <a:gd name="T67" fmla="*/ 0 h 728"/>
              <a:gd name="T68" fmla="*/ 988 w 1771"/>
              <a:gd name="T69" fmla="*/ 110 h 728"/>
              <a:gd name="T70" fmla="*/ 878 w 1771"/>
              <a:gd name="T71" fmla="*/ 165 h 728"/>
              <a:gd name="T72" fmla="*/ 782 w 1771"/>
              <a:gd name="T73" fmla="*/ 96 h 728"/>
              <a:gd name="T74" fmla="*/ 618 w 1771"/>
              <a:gd name="T75" fmla="*/ 42 h 728"/>
              <a:gd name="T76" fmla="*/ 508 w 1771"/>
              <a:gd name="T77" fmla="*/ 42 h 728"/>
              <a:gd name="T78" fmla="*/ 576 w 1771"/>
              <a:gd name="T79" fmla="*/ 138 h 728"/>
              <a:gd name="T80" fmla="*/ 549 w 1771"/>
              <a:gd name="T81" fmla="*/ 220 h 728"/>
              <a:gd name="T82" fmla="*/ 453 w 1771"/>
              <a:gd name="T83" fmla="*/ 275 h 728"/>
              <a:gd name="T84" fmla="*/ 343 w 1771"/>
              <a:gd name="T85" fmla="*/ 275 h 728"/>
              <a:gd name="T86" fmla="*/ 247 w 1771"/>
              <a:gd name="T87" fmla="*/ 247 h 728"/>
              <a:gd name="T88" fmla="*/ 165 w 1771"/>
              <a:gd name="T89" fmla="*/ 309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71" h="728">
                <a:moveTo>
                  <a:pt x="165" y="309"/>
                </a:moveTo>
                <a:lnTo>
                  <a:pt x="110" y="343"/>
                </a:lnTo>
                <a:lnTo>
                  <a:pt x="69" y="343"/>
                </a:lnTo>
                <a:lnTo>
                  <a:pt x="42" y="371"/>
                </a:lnTo>
                <a:lnTo>
                  <a:pt x="14" y="384"/>
                </a:lnTo>
                <a:lnTo>
                  <a:pt x="0" y="426"/>
                </a:lnTo>
                <a:lnTo>
                  <a:pt x="0" y="467"/>
                </a:lnTo>
                <a:lnTo>
                  <a:pt x="28" y="494"/>
                </a:lnTo>
                <a:lnTo>
                  <a:pt x="69" y="494"/>
                </a:lnTo>
                <a:lnTo>
                  <a:pt x="110" y="494"/>
                </a:lnTo>
                <a:lnTo>
                  <a:pt x="138" y="494"/>
                </a:lnTo>
                <a:lnTo>
                  <a:pt x="179" y="494"/>
                </a:lnTo>
                <a:lnTo>
                  <a:pt x="206" y="522"/>
                </a:lnTo>
                <a:lnTo>
                  <a:pt x="206" y="563"/>
                </a:lnTo>
                <a:lnTo>
                  <a:pt x="192" y="604"/>
                </a:lnTo>
                <a:lnTo>
                  <a:pt x="165" y="645"/>
                </a:lnTo>
                <a:lnTo>
                  <a:pt x="124" y="659"/>
                </a:lnTo>
                <a:lnTo>
                  <a:pt x="138" y="700"/>
                </a:lnTo>
                <a:lnTo>
                  <a:pt x="179" y="727"/>
                </a:lnTo>
                <a:lnTo>
                  <a:pt x="220" y="727"/>
                </a:lnTo>
                <a:lnTo>
                  <a:pt x="261" y="714"/>
                </a:lnTo>
                <a:lnTo>
                  <a:pt x="261" y="686"/>
                </a:lnTo>
                <a:lnTo>
                  <a:pt x="288" y="631"/>
                </a:lnTo>
                <a:lnTo>
                  <a:pt x="302" y="590"/>
                </a:lnTo>
                <a:lnTo>
                  <a:pt x="316" y="549"/>
                </a:lnTo>
                <a:lnTo>
                  <a:pt x="357" y="604"/>
                </a:lnTo>
                <a:lnTo>
                  <a:pt x="384" y="645"/>
                </a:lnTo>
                <a:lnTo>
                  <a:pt x="412" y="659"/>
                </a:lnTo>
                <a:lnTo>
                  <a:pt x="453" y="714"/>
                </a:lnTo>
                <a:lnTo>
                  <a:pt x="494" y="714"/>
                </a:lnTo>
                <a:lnTo>
                  <a:pt x="522" y="714"/>
                </a:lnTo>
                <a:lnTo>
                  <a:pt x="535" y="686"/>
                </a:lnTo>
                <a:lnTo>
                  <a:pt x="563" y="672"/>
                </a:lnTo>
                <a:lnTo>
                  <a:pt x="563" y="631"/>
                </a:lnTo>
                <a:lnTo>
                  <a:pt x="549" y="576"/>
                </a:lnTo>
                <a:lnTo>
                  <a:pt x="659" y="563"/>
                </a:lnTo>
                <a:lnTo>
                  <a:pt x="700" y="576"/>
                </a:lnTo>
                <a:lnTo>
                  <a:pt x="741" y="576"/>
                </a:lnTo>
                <a:lnTo>
                  <a:pt x="796" y="604"/>
                </a:lnTo>
                <a:lnTo>
                  <a:pt x="837" y="604"/>
                </a:lnTo>
                <a:lnTo>
                  <a:pt x="851" y="645"/>
                </a:lnTo>
                <a:lnTo>
                  <a:pt x="892" y="686"/>
                </a:lnTo>
                <a:lnTo>
                  <a:pt x="933" y="714"/>
                </a:lnTo>
                <a:lnTo>
                  <a:pt x="988" y="714"/>
                </a:lnTo>
                <a:lnTo>
                  <a:pt x="1015" y="686"/>
                </a:lnTo>
                <a:lnTo>
                  <a:pt x="1015" y="631"/>
                </a:lnTo>
                <a:lnTo>
                  <a:pt x="1043" y="590"/>
                </a:lnTo>
                <a:lnTo>
                  <a:pt x="1056" y="549"/>
                </a:lnTo>
                <a:lnTo>
                  <a:pt x="1084" y="522"/>
                </a:lnTo>
                <a:lnTo>
                  <a:pt x="1111" y="563"/>
                </a:lnTo>
                <a:lnTo>
                  <a:pt x="1125" y="645"/>
                </a:lnTo>
                <a:lnTo>
                  <a:pt x="1166" y="672"/>
                </a:lnTo>
                <a:lnTo>
                  <a:pt x="1207" y="672"/>
                </a:lnTo>
                <a:lnTo>
                  <a:pt x="1235" y="672"/>
                </a:lnTo>
                <a:lnTo>
                  <a:pt x="1276" y="659"/>
                </a:lnTo>
                <a:lnTo>
                  <a:pt x="1290" y="631"/>
                </a:lnTo>
                <a:lnTo>
                  <a:pt x="1303" y="590"/>
                </a:lnTo>
                <a:lnTo>
                  <a:pt x="1331" y="576"/>
                </a:lnTo>
                <a:lnTo>
                  <a:pt x="1372" y="549"/>
                </a:lnTo>
                <a:lnTo>
                  <a:pt x="1413" y="549"/>
                </a:lnTo>
                <a:lnTo>
                  <a:pt x="1495" y="549"/>
                </a:lnTo>
                <a:lnTo>
                  <a:pt x="1536" y="590"/>
                </a:lnTo>
                <a:lnTo>
                  <a:pt x="1564" y="604"/>
                </a:lnTo>
                <a:lnTo>
                  <a:pt x="1605" y="590"/>
                </a:lnTo>
                <a:lnTo>
                  <a:pt x="1742" y="590"/>
                </a:lnTo>
                <a:lnTo>
                  <a:pt x="1770" y="590"/>
                </a:lnTo>
                <a:lnTo>
                  <a:pt x="1770" y="549"/>
                </a:lnTo>
                <a:lnTo>
                  <a:pt x="1756" y="508"/>
                </a:lnTo>
                <a:lnTo>
                  <a:pt x="1756" y="480"/>
                </a:lnTo>
                <a:lnTo>
                  <a:pt x="1742" y="439"/>
                </a:lnTo>
                <a:lnTo>
                  <a:pt x="1701" y="426"/>
                </a:lnTo>
                <a:lnTo>
                  <a:pt x="1646" y="426"/>
                </a:lnTo>
                <a:lnTo>
                  <a:pt x="1632" y="398"/>
                </a:lnTo>
                <a:lnTo>
                  <a:pt x="1619" y="357"/>
                </a:lnTo>
                <a:lnTo>
                  <a:pt x="1605" y="316"/>
                </a:lnTo>
                <a:lnTo>
                  <a:pt x="1523" y="234"/>
                </a:lnTo>
                <a:lnTo>
                  <a:pt x="1509" y="192"/>
                </a:lnTo>
                <a:lnTo>
                  <a:pt x="1550" y="151"/>
                </a:lnTo>
                <a:lnTo>
                  <a:pt x="1578" y="124"/>
                </a:lnTo>
                <a:lnTo>
                  <a:pt x="1605" y="96"/>
                </a:lnTo>
                <a:lnTo>
                  <a:pt x="1619" y="55"/>
                </a:lnTo>
                <a:lnTo>
                  <a:pt x="1591" y="42"/>
                </a:lnTo>
                <a:lnTo>
                  <a:pt x="1550" y="69"/>
                </a:lnTo>
                <a:lnTo>
                  <a:pt x="1509" y="110"/>
                </a:lnTo>
                <a:lnTo>
                  <a:pt x="1468" y="110"/>
                </a:lnTo>
                <a:lnTo>
                  <a:pt x="1454" y="69"/>
                </a:lnTo>
                <a:lnTo>
                  <a:pt x="1399" y="28"/>
                </a:lnTo>
                <a:lnTo>
                  <a:pt x="1372" y="0"/>
                </a:lnTo>
                <a:lnTo>
                  <a:pt x="1344" y="0"/>
                </a:lnTo>
                <a:lnTo>
                  <a:pt x="1317" y="28"/>
                </a:lnTo>
                <a:lnTo>
                  <a:pt x="1290" y="69"/>
                </a:lnTo>
                <a:lnTo>
                  <a:pt x="1290" y="110"/>
                </a:lnTo>
                <a:lnTo>
                  <a:pt x="1262" y="124"/>
                </a:lnTo>
                <a:lnTo>
                  <a:pt x="1221" y="165"/>
                </a:lnTo>
                <a:lnTo>
                  <a:pt x="1180" y="179"/>
                </a:lnTo>
                <a:lnTo>
                  <a:pt x="1139" y="138"/>
                </a:lnTo>
                <a:lnTo>
                  <a:pt x="1125" y="110"/>
                </a:lnTo>
                <a:lnTo>
                  <a:pt x="1111" y="69"/>
                </a:lnTo>
                <a:lnTo>
                  <a:pt x="1084" y="28"/>
                </a:lnTo>
                <a:lnTo>
                  <a:pt x="1056" y="0"/>
                </a:lnTo>
                <a:lnTo>
                  <a:pt x="1015" y="0"/>
                </a:lnTo>
                <a:lnTo>
                  <a:pt x="974" y="0"/>
                </a:lnTo>
                <a:lnTo>
                  <a:pt x="960" y="28"/>
                </a:lnTo>
                <a:lnTo>
                  <a:pt x="974" y="69"/>
                </a:lnTo>
                <a:lnTo>
                  <a:pt x="988" y="110"/>
                </a:lnTo>
                <a:lnTo>
                  <a:pt x="974" y="138"/>
                </a:lnTo>
                <a:lnTo>
                  <a:pt x="933" y="165"/>
                </a:lnTo>
                <a:lnTo>
                  <a:pt x="878" y="165"/>
                </a:lnTo>
                <a:lnTo>
                  <a:pt x="837" y="165"/>
                </a:lnTo>
                <a:lnTo>
                  <a:pt x="810" y="124"/>
                </a:lnTo>
                <a:lnTo>
                  <a:pt x="782" y="96"/>
                </a:lnTo>
                <a:lnTo>
                  <a:pt x="741" y="69"/>
                </a:lnTo>
                <a:lnTo>
                  <a:pt x="700" y="55"/>
                </a:lnTo>
                <a:lnTo>
                  <a:pt x="618" y="42"/>
                </a:lnTo>
                <a:lnTo>
                  <a:pt x="590" y="28"/>
                </a:lnTo>
                <a:lnTo>
                  <a:pt x="508" y="14"/>
                </a:lnTo>
                <a:lnTo>
                  <a:pt x="508" y="42"/>
                </a:lnTo>
                <a:lnTo>
                  <a:pt x="549" y="69"/>
                </a:lnTo>
                <a:lnTo>
                  <a:pt x="563" y="110"/>
                </a:lnTo>
                <a:lnTo>
                  <a:pt x="576" y="138"/>
                </a:lnTo>
                <a:lnTo>
                  <a:pt x="604" y="151"/>
                </a:lnTo>
                <a:lnTo>
                  <a:pt x="590" y="179"/>
                </a:lnTo>
                <a:lnTo>
                  <a:pt x="549" y="220"/>
                </a:lnTo>
                <a:lnTo>
                  <a:pt x="522" y="261"/>
                </a:lnTo>
                <a:lnTo>
                  <a:pt x="494" y="275"/>
                </a:lnTo>
                <a:lnTo>
                  <a:pt x="453" y="275"/>
                </a:lnTo>
                <a:lnTo>
                  <a:pt x="412" y="275"/>
                </a:lnTo>
                <a:lnTo>
                  <a:pt x="384" y="275"/>
                </a:lnTo>
                <a:lnTo>
                  <a:pt x="343" y="275"/>
                </a:lnTo>
                <a:lnTo>
                  <a:pt x="302" y="275"/>
                </a:lnTo>
                <a:lnTo>
                  <a:pt x="261" y="288"/>
                </a:lnTo>
                <a:lnTo>
                  <a:pt x="247" y="247"/>
                </a:lnTo>
                <a:lnTo>
                  <a:pt x="234" y="206"/>
                </a:lnTo>
                <a:lnTo>
                  <a:pt x="206" y="220"/>
                </a:lnTo>
                <a:lnTo>
                  <a:pt x="165" y="309"/>
                </a:lnTo>
                <a:lnTo>
                  <a:pt x="165" y="309"/>
                </a:lnTo>
              </a:path>
            </a:pathLst>
          </a:custGeom>
          <a:gradFill rotWithShape="0">
            <a:gsLst>
              <a:gs pos="0">
                <a:srgbClr val="0066FF"/>
              </a:gs>
              <a:gs pos="100000">
                <a:srgbClr val="000032"/>
              </a:gs>
            </a:gsLst>
            <a:path path="rect">
              <a:fillToRect l="50000" t="50000" r="50000" b="50000"/>
            </a:path>
          </a:gra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6652" name="Oval 60"/>
          <p:cNvSpPr>
            <a:spLocks noChangeArrowheads="1"/>
          </p:cNvSpPr>
          <p:nvPr/>
        </p:nvSpPr>
        <p:spPr bwMode="auto">
          <a:xfrm>
            <a:off x="3979864" y="4283077"/>
            <a:ext cx="223837" cy="250825"/>
          </a:xfrm>
          <a:prstGeom prst="ellipse">
            <a:avLst/>
          </a:prstGeom>
          <a:solidFill>
            <a:srgbClr val="000032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6653" name="Text Box 61"/>
          <p:cNvSpPr txBox="1">
            <a:spLocks noChangeArrowheads="1"/>
          </p:cNvSpPr>
          <p:nvPr/>
        </p:nvSpPr>
        <p:spPr bwMode="auto">
          <a:xfrm>
            <a:off x="7150101" y="2847975"/>
            <a:ext cx="8686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Germs</a:t>
            </a:r>
          </a:p>
        </p:txBody>
      </p:sp>
      <p:sp>
        <p:nvSpPr>
          <p:cNvPr id="3566654" name="Text Box 62"/>
          <p:cNvSpPr txBox="1">
            <a:spLocks noChangeArrowheads="1"/>
          </p:cNvSpPr>
          <p:nvPr/>
        </p:nvSpPr>
        <p:spPr bwMode="auto">
          <a:xfrm>
            <a:off x="7197725" y="3402013"/>
            <a:ext cx="6127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3566656" name="Freeform 64"/>
          <p:cNvSpPr>
            <a:spLocks/>
          </p:cNvSpPr>
          <p:nvPr/>
        </p:nvSpPr>
        <p:spPr bwMode="auto">
          <a:xfrm>
            <a:off x="2895600" y="274320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566657" name="Group 65"/>
          <p:cNvGrpSpPr>
            <a:grpSpLocks/>
          </p:cNvGrpSpPr>
          <p:nvPr/>
        </p:nvGrpSpPr>
        <p:grpSpPr bwMode="auto">
          <a:xfrm>
            <a:off x="2643189" y="3303590"/>
            <a:ext cx="1166812" cy="511175"/>
            <a:chOff x="432" y="2081"/>
            <a:chExt cx="735" cy="322"/>
          </a:xfrm>
        </p:grpSpPr>
        <p:sp>
          <p:nvSpPr>
            <p:cNvPr id="3566658" name="Rectangle 66"/>
            <p:cNvSpPr>
              <a:spLocks noChangeArrowheads="1"/>
            </p:cNvSpPr>
            <p:nvPr/>
          </p:nvSpPr>
          <p:spPr bwMode="auto">
            <a:xfrm>
              <a:off x="617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59" name="Oval 67"/>
            <p:cNvSpPr>
              <a:spLocks noChangeArrowheads="1"/>
            </p:cNvSpPr>
            <p:nvPr/>
          </p:nvSpPr>
          <p:spPr bwMode="auto">
            <a:xfrm>
              <a:off x="654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0" name="Rectangle 68"/>
            <p:cNvSpPr>
              <a:spLocks noChangeArrowheads="1"/>
            </p:cNvSpPr>
            <p:nvPr/>
          </p:nvSpPr>
          <p:spPr bwMode="auto">
            <a:xfrm>
              <a:off x="432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1" name="Oval 69"/>
            <p:cNvSpPr>
              <a:spLocks noChangeArrowheads="1"/>
            </p:cNvSpPr>
            <p:nvPr/>
          </p:nvSpPr>
          <p:spPr bwMode="auto">
            <a:xfrm>
              <a:off x="468" y="2204"/>
              <a:ext cx="106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2" name="Rectangle 70"/>
            <p:cNvSpPr>
              <a:spLocks noChangeArrowheads="1"/>
            </p:cNvSpPr>
            <p:nvPr/>
          </p:nvSpPr>
          <p:spPr bwMode="auto">
            <a:xfrm>
              <a:off x="802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3" name="Oval 71"/>
            <p:cNvSpPr>
              <a:spLocks noChangeArrowheads="1"/>
            </p:cNvSpPr>
            <p:nvPr/>
          </p:nvSpPr>
          <p:spPr bwMode="auto">
            <a:xfrm>
              <a:off x="839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4" name="Rectangle 72"/>
            <p:cNvSpPr>
              <a:spLocks noChangeArrowheads="1"/>
            </p:cNvSpPr>
            <p:nvPr/>
          </p:nvSpPr>
          <p:spPr bwMode="auto">
            <a:xfrm>
              <a:off x="988" y="2081"/>
              <a:ext cx="179" cy="322"/>
            </a:xfrm>
            <a:prstGeom prst="rect">
              <a:avLst/>
            </a:prstGeom>
            <a:solidFill>
              <a:srgbClr val="FBDAD5"/>
            </a:solidFill>
            <a:ln w="12699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66665" name="Oval 73"/>
            <p:cNvSpPr>
              <a:spLocks noChangeArrowheads="1"/>
            </p:cNvSpPr>
            <p:nvPr/>
          </p:nvSpPr>
          <p:spPr bwMode="auto">
            <a:xfrm>
              <a:off x="1024" y="2204"/>
              <a:ext cx="105" cy="76"/>
            </a:xfrm>
            <a:prstGeom prst="ellipse">
              <a:avLst/>
            </a:prstGeom>
            <a:solidFill>
              <a:srgbClr val="FF9999"/>
            </a:solidFill>
            <a:ln w="12699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66666" name="Text Box 74"/>
          <p:cNvSpPr txBox="1">
            <a:spLocks noChangeArrowheads="1"/>
          </p:cNvSpPr>
          <p:nvPr/>
        </p:nvSpPr>
        <p:spPr bwMode="auto">
          <a:xfrm>
            <a:off x="6970713" y="4062414"/>
            <a:ext cx="1651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Dendritic cells</a:t>
            </a:r>
          </a:p>
        </p:txBody>
      </p:sp>
      <p:sp>
        <p:nvSpPr>
          <p:cNvPr id="77" name="Oval 61"/>
          <p:cNvSpPr>
            <a:spLocks noChangeArrowheads="1"/>
          </p:cNvSpPr>
          <p:nvPr/>
        </p:nvSpPr>
        <p:spPr bwMode="auto">
          <a:xfrm>
            <a:off x="1905000" y="5105400"/>
            <a:ext cx="711200" cy="650875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8" name="Oval 62"/>
          <p:cNvSpPr>
            <a:spLocks noChangeArrowheads="1"/>
          </p:cNvSpPr>
          <p:nvPr/>
        </p:nvSpPr>
        <p:spPr bwMode="auto">
          <a:xfrm>
            <a:off x="2052638" y="5222875"/>
            <a:ext cx="438150" cy="400050"/>
          </a:xfrm>
          <a:prstGeom prst="ellipse">
            <a:avLst/>
          </a:prstGeom>
          <a:solidFill>
            <a:srgbClr val="CC0000"/>
          </a:solidFill>
          <a:ln w="12699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9" name="Line 63"/>
          <p:cNvSpPr>
            <a:spLocks noChangeShapeType="1"/>
          </p:cNvSpPr>
          <p:nvPr/>
        </p:nvSpPr>
        <p:spPr bwMode="auto">
          <a:xfrm>
            <a:off x="2306638" y="5110163"/>
            <a:ext cx="0" cy="119062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0" name="Line 64"/>
          <p:cNvSpPr>
            <a:spLocks noChangeShapeType="1"/>
          </p:cNvSpPr>
          <p:nvPr/>
        </p:nvSpPr>
        <p:spPr bwMode="auto">
          <a:xfrm flipV="1">
            <a:off x="2481263" y="5310188"/>
            <a:ext cx="130175" cy="36512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1" name="Line 65"/>
          <p:cNvSpPr>
            <a:spLocks noChangeShapeType="1"/>
          </p:cNvSpPr>
          <p:nvPr/>
        </p:nvSpPr>
        <p:spPr bwMode="auto">
          <a:xfrm>
            <a:off x="2428875" y="5580063"/>
            <a:ext cx="61913" cy="87312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2" name="Line 66"/>
          <p:cNvSpPr>
            <a:spLocks noChangeShapeType="1"/>
          </p:cNvSpPr>
          <p:nvPr/>
        </p:nvSpPr>
        <p:spPr bwMode="auto">
          <a:xfrm flipH="1" flipV="1">
            <a:off x="1914525" y="5324475"/>
            <a:ext cx="141288" cy="36513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3" name="Line 67"/>
          <p:cNvSpPr>
            <a:spLocks noChangeShapeType="1"/>
          </p:cNvSpPr>
          <p:nvPr/>
        </p:nvSpPr>
        <p:spPr bwMode="auto">
          <a:xfrm flipH="1">
            <a:off x="2111375" y="5602288"/>
            <a:ext cx="71438" cy="120650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4" name="Text Box 71"/>
          <p:cNvSpPr txBox="1">
            <a:spLocks noChangeArrowheads="1"/>
          </p:cNvSpPr>
          <p:nvPr/>
        </p:nvSpPr>
        <p:spPr bwMode="auto">
          <a:xfrm>
            <a:off x="2492375" y="5510213"/>
            <a:ext cx="1255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>
                <a:solidFill>
                  <a:schemeClr val="tx1"/>
                </a:solidFill>
              </a:rPr>
              <a:t>Capillary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41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8311" y="6688141"/>
            <a:ext cx="355298" cy="122237"/>
          </a:xfrm>
          <a:prstGeom prst="rect">
            <a:avLst/>
          </a:prstGeom>
        </p:spPr>
        <p:txBody>
          <a:bodyPr/>
          <a:lstStyle/>
          <a:p>
            <a:fld id="{4BE430AF-0472-3046-B396-AB19388ACD10}" type="slidenum">
              <a:rPr lang="en-US"/>
              <a:pPr/>
              <a:t>60</a:t>
            </a:fld>
            <a:endParaRPr lang="en-US"/>
          </a:p>
        </p:txBody>
      </p:sp>
      <p:sp>
        <p:nvSpPr>
          <p:cNvPr id="505858" name="Rectangle 2"/>
          <p:cNvSpPr>
            <a:spLocks noGrp="1" noChangeArrowheads="1"/>
          </p:cNvSpPr>
          <p:nvPr>
            <p:ph type="title"/>
          </p:nvPr>
        </p:nvSpPr>
        <p:spPr>
          <a:xfrm>
            <a:off x="876301" y="-58738"/>
            <a:ext cx="8000093" cy="11382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r>
              <a:rPr lang="de-DE" sz="2800" dirty="0" smtClean="0"/>
              <a:t>CpG Oligo </a:t>
            </a:r>
            <a:r>
              <a:rPr lang="de-DE" sz="2800" dirty="0" err="1" smtClean="0"/>
              <a:t>Induces</a:t>
            </a:r>
            <a:r>
              <a:rPr lang="de-DE" sz="2800" dirty="0" smtClean="0"/>
              <a:t> </a:t>
            </a:r>
            <a:r>
              <a:rPr lang="de-DE" sz="2800" dirty="0"/>
              <a:t>Qualitative </a:t>
            </a:r>
            <a:r>
              <a:rPr lang="de-DE" sz="2800" dirty="0" err="1"/>
              <a:t>Maturation</a:t>
            </a:r>
            <a:r>
              <a:rPr lang="de-DE" sz="2800" dirty="0"/>
              <a:t> </a:t>
            </a:r>
            <a:r>
              <a:rPr lang="de-DE" sz="2800" dirty="0" err="1"/>
              <a:t>of</a:t>
            </a:r>
            <a:r>
              <a:rPr lang="de-DE" sz="2800" dirty="0"/>
              <a:t> CD8</a:t>
            </a:r>
            <a:r>
              <a:rPr lang="de-DE" sz="2800" baseline="30000" dirty="0"/>
              <a:t>+</a:t>
            </a:r>
            <a:r>
              <a:rPr lang="de-DE" sz="2800" dirty="0"/>
              <a:t> T </a:t>
            </a:r>
            <a:r>
              <a:rPr lang="de-DE" sz="2800" dirty="0" err="1"/>
              <a:t>cell</a:t>
            </a:r>
            <a:r>
              <a:rPr lang="de-DE" sz="2800" dirty="0"/>
              <a:t> Response In </a:t>
            </a:r>
            <a:r>
              <a:rPr lang="de-DE" sz="2800" dirty="0" err="1"/>
              <a:t>Melanoma</a:t>
            </a:r>
            <a:r>
              <a:rPr lang="de-DE" sz="2800" dirty="0"/>
              <a:t> </a:t>
            </a:r>
            <a:r>
              <a:rPr lang="de-DE" sz="2800" dirty="0" err="1"/>
              <a:t>Patients</a:t>
            </a:r>
            <a:endParaRPr lang="de-DE" sz="2800" dirty="0"/>
          </a:p>
        </p:txBody>
      </p:sp>
      <p:sp>
        <p:nvSpPr>
          <p:cNvPr id="505859" name="Text Box 3"/>
          <p:cNvSpPr txBox="1">
            <a:spLocks noChangeArrowheads="1"/>
          </p:cNvSpPr>
          <p:nvPr/>
        </p:nvSpPr>
        <p:spPr bwMode="auto">
          <a:xfrm>
            <a:off x="4556882" y="3713166"/>
            <a:ext cx="403678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sz="1800" dirty="0"/>
              <a:t>Tumor-specific CD8</a:t>
            </a:r>
            <a:r>
              <a:rPr lang="en-US" sz="1800" baseline="30000" dirty="0"/>
              <a:t>+ </a:t>
            </a:r>
            <a:r>
              <a:rPr lang="en-US" sz="1800" dirty="0"/>
              <a:t>T cells express elevated BTLA that inhibits function</a:t>
            </a:r>
          </a:p>
          <a:p>
            <a:pPr>
              <a:buFontTx/>
              <a:buChar char="•"/>
            </a:pPr>
            <a:r>
              <a:rPr lang="en-US" sz="1800" dirty="0"/>
              <a:t>Vaccination without CpG </a:t>
            </a:r>
            <a:r>
              <a:rPr lang="en-US" sz="1800" dirty="0" smtClean="0"/>
              <a:t>doesn</a:t>
            </a:r>
            <a:r>
              <a:rPr lang="en-US" dirty="0" smtClean="0">
                <a:latin typeface="Arial"/>
              </a:rPr>
              <a:t>’</a:t>
            </a:r>
            <a:r>
              <a:rPr lang="en-US" sz="1800" dirty="0" smtClean="0"/>
              <a:t>t </a:t>
            </a:r>
            <a:r>
              <a:rPr lang="en-US" sz="1800" dirty="0"/>
              <a:t>alter BTLA expression</a:t>
            </a:r>
          </a:p>
          <a:p>
            <a:pPr>
              <a:buFontTx/>
              <a:buChar char="•"/>
            </a:pPr>
            <a:r>
              <a:rPr lang="en-US" sz="1800" dirty="0"/>
              <a:t>Prolonged vaccination with CpG reduces the % BTLA</a:t>
            </a:r>
            <a:r>
              <a:rPr lang="en-US" sz="1800" baseline="30000" dirty="0"/>
              <a:t>+ </a:t>
            </a:r>
            <a:r>
              <a:rPr lang="en-US" sz="1800" dirty="0"/>
              <a:t>tumor-specific CD8</a:t>
            </a:r>
            <a:r>
              <a:rPr lang="en-US" sz="1800" baseline="30000" dirty="0"/>
              <a:t>+ </a:t>
            </a:r>
            <a:r>
              <a:rPr lang="en-US" sz="1800" dirty="0"/>
              <a:t>T cells </a:t>
            </a:r>
          </a:p>
        </p:txBody>
      </p:sp>
      <p:sp>
        <p:nvSpPr>
          <p:cNvPr id="505860" name="Text Box 4"/>
          <p:cNvSpPr txBox="1">
            <a:spLocks noChangeArrowheads="1"/>
          </p:cNvSpPr>
          <p:nvPr/>
        </p:nvSpPr>
        <p:spPr bwMode="auto">
          <a:xfrm>
            <a:off x="4969284" y="6148388"/>
            <a:ext cx="2211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1"/>
              <a:t>Derre et al., JCI, 2010</a:t>
            </a:r>
          </a:p>
        </p:txBody>
      </p:sp>
      <p:pic>
        <p:nvPicPr>
          <p:cNvPr id="5058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848430" y="960438"/>
            <a:ext cx="6027965" cy="214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58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5" y="3105150"/>
            <a:ext cx="3590773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 type="none" w="lg" len="lg"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7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49800" y="876300"/>
            <a:ext cx="4267200" cy="2973324"/>
          </a:xfrm>
          <a:prstGeom prst="rect">
            <a:avLst/>
          </a:prstGeom>
          <a:solidFill>
            <a:schemeClr val="bg1"/>
          </a:solidFill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49288" y="263525"/>
            <a:ext cx="7389812" cy="10683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cs typeface="Arial" charset="0"/>
              </a:rPr>
              <a:t>Three Distinct CpG Oligo </a:t>
            </a:r>
            <a:r>
              <a:rPr lang="en-US" dirty="0">
                <a:cs typeface="Arial" charset="0"/>
              </a:rPr>
              <a:t>Structures </a:t>
            </a:r>
            <a:r>
              <a:rPr lang="en-US" dirty="0" smtClean="0">
                <a:cs typeface="Arial" charset="0"/>
              </a:rPr>
              <a:t/>
            </a:r>
            <a:br>
              <a:rPr lang="en-US" dirty="0" smtClean="0">
                <a:cs typeface="Arial" charset="0"/>
              </a:rPr>
            </a:br>
            <a:endParaRPr lang="en-US" i="1" dirty="0">
              <a:cs typeface="Arial" charset="0"/>
            </a:endParaRP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533401" y="2532063"/>
            <a:ext cx="348932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800" b="1" dirty="0" smtClean="0">
                <a:solidFill>
                  <a:srgbClr val="000000"/>
                </a:solidFill>
              </a:rPr>
              <a:t>CpG-B 2006 / PF-3512676 </a:t>
            </a:r>
          </a:p>
          <a:p>
            <a:pPr>
              <a:defRPr/>
            </a:pPr>
            <a:r>
              <a:rPr lang="en-US" sz="1600" dirty="0" smtClean="0"/>
              <a:t>T</a:t>
            </a:r>
            <a:r>
              <a:rPr lang="en-US" sz="1600" dirty="0" smtClean="0">
                <a:solidFill>
                  <a:srgbClr val="3366FF"/>
                </a:solidFill>
              </a:rPr>
              <a:t>CG</a:t>
            </a:r>
            <a:r>
              <a:rPr lang="en-US" sz="1600" dirty="0" smtClean="0"/>
              <a:t>T</a:t>
            </a:r>
            <a:r>
              <a:rPr lang="en-US" sz="1600" dirty="0" smtClean="0">
                <a:solidFill>
                  <a:srgbClr val="3366FF"/>
                </a:solidFill>
              </a:rPr>
              <a:t>CG</a:t>
            </a:r>
            <a:r>
              <a:rPr lang="en-US" sz="1600" dirty="0" smtClean="0"/>
              <a:t>TTTTGT</a:t>
            </a:r>
            <a:r>
              <a:rPr lang="en-US" sz="1600" dirty="0" smtClean="0">
                <a:solidFill>
                  <a:srgbClr val="3366FF"/>
                </a:solidFill>
              </a:rPr>
              <a:t>CG</a:t>
            </a:r>
            <a:r>
              <a:rPr lang="en-US" sz="1600" dirty="0" smtClean="0"/>
              <a:t>TTTTGT</a:t>
            </a:r>
            <a:r>
              <a:rPr lang="en-US" sz="1600" dirty="0" smtClean="0">
                <a:solidFill>
                  <a:srgbClr val="3366FF"/>
                </a:solidFill>
              </a:rPr>
              <a:t>CG</a:t>
            </a:r>
            <a:r>
              <a:rPr lang="en-US" sz="1600" dirty="0" smtClean="0"/>
              <a:t>TT</a:t>
            </a:r>
          </a:p>
          <a:p>
            <a:pPr>
              <a:defRPr/>
            </a:pPr>
            <a:r>
              <a:rPr lang="en-US" sz="1600" dirty="0" smtClean="0">
                <a:solidFill>
                  <a:srgbClr val="008241"/>
                </a:solidFill>
              </a:rPr>
              <a:t>CpG are phosphorothioate, linear</a:t>
            </a:r>
          </a:p>
        </p:txBody>
      </p:sp>
      <p:sp>
        <p:nvSpPr>
          <p:cNvPr id="15372" name="Text Box 5"/>
          <p:cNvSpPr txBox="1">
            <a:spLocks noChangeArrowheads="1"/>
          </p:cNvSpPr>
          <p:nvPr/>
        </p:nvSpPr>
        <p:spPr bwMode="auto">
          <a:xfrm>
            <a:off x="536575" y="1105160"/>
            <a:ext cx="377208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sz="1800" b="1" dirty="0" smtClean="0"/>
              <a:t>CpG-A 2216</a:t>
            </a:r>
          </a:p>
          <a:p>
            <a:pPr>
              <a:defRPr/>
            </a:pPr>
            <a:r>
              <a:rPr lang="en-US" sz="1600" dirty="0" smtClean="0"/>
              <a:t>G*G*GG</a:t>
            </a:r>
            <a:r>
              <a:rPr lang="en-US" sz="1600" u="sng" dirty="0" smtClean="0"/>
              <a:t>GA</a:t>
            </a:r>
            <a:r>
              <a:rPr lang="en-US" sz="1600" u="sng" dirty="0" smtClean="0">
                <a:solidFill>
                  <a:srgbClr val="3366FF"/>
                </a:solidFill>
              </a:rPr>
              <a:t>CG</a:t>
            </a:r>
            <a:r>
              <a:rPr lang="en-US" sz="1600" u="sng" dirty="0" smtClean="0"/>
              <a:t>AT</a:t>
            </a:r>
            <a:r>
              <a:rPr lang="en-US" sz="1600" u="sng" dirty="0" smtClean="0">
                <a:solidFill>
                  <a:srgbClr val="3366FF"/>
                </a:solidFill>
              </a:rPr>
              <a:t>CG</a:t>
            </a:r>
            <a:r>
              <a:rPr lang="en-US" sz="1600" u="sng" dirty="0" smtClean="0"/>
              <a:t>T</a:t>
            </a:r>
            <a:r>
              <a:rPr lang="en-US" sz="1600" u="sng" dirty="0" smtClean="0">
                <a:solidFill>
                  <a:srgbClr val="3366FF"/>
                </a:solidFill>
              </a:rPr>
              <a:t>C</a:t>
            </a:r>
            <a:r>
              <a:rPr lang="en-US" sz="1600" dirty="0" smtClean="0">
                <a:solidFill>
                  <a:srgbClr val="3366FF"/>
                </a:solidFill>
              </a:rPr>
              <a:t>G</a:t>
            </a:r>
            <a:r>
              <a:rPr lang="en-US" sz="1600" dirty="0" smtClean="0"/>
              <a:t>*G*G*G*G*G</a:t>
            </a:r>
          </a:p>
          <a:p>
            <a:pPr>
              <a:defRPr/>
            </a:pPr>
            <a:r>
              <a:rPr lang="en-US" sz="1600" dirty="0" smtClean="0">
                <a:solidFill>
                  <a:srgbClr val="008241"/>
                </a:solidFill>
              </a:rPr>
              <a:t>CpG are phosphodiester, palindrome</a:t>
            </a:r>
          </a:p>
        </p:txBody>
      </p:sp>
      <p:grpSp>
        <p:nvGrpSpPr>
          <p:cNvPr id="378887" name="Group 7"/>
          <p:cNvGrpSpPr>
            <a:grpSpLocks/>
          </p:cNvGrpSpPr>
          <p:nvPr/>
        </p:nvGrpSpPr>
        <p:grpSpPr bwMode="auto">
          <a:xfrm>
            <a:off x="-407988" y="3546475"/>
            <a:ext cx="6305552" cy="1314450"/>
            <a:chOff x="-317" y="1491"/>
            <a:chExt cx="3972" cy="828"/>
          </a:xfrm>
        </p:grpSpPr>
        <p:sp>
          <p:nvSpPr>
            <p:cNvPr id="15368" name="Text Box 8"/>
            <p:cNvSpPr txBox="1">
              <a:spLocks noChangeArrowheads="1"/>
            </p:cNvSpPr>
            <p:nvPr/>
          </p:nvSpPr>
          <p:spPr bwMode="auto">
            <a:xfrm>
              <a:off x="278" y="1491"/>
              <a:ext cx="214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sz="1800" b="1" dirty="0" smtClean="0">
                  <a:solidFill>
                    <a:srgbClr val="000000"/>
                  </a:solidFill>
                </a:rPr>
                <a:t>CpG-C 2395 </a:t>
              </a:r>
            </a:p>
            <a:p>
              <a:pPr>
                <a:defRPr/>
              </a:pPr>
              <a:r>
                <a:rPr lang="en-US" sz="1600" dirty="0" smtClean="0"/>
                <a:t>T</a:t>
              </a:r>
              <a:r>
                <a:rPr lang="en-US" sz="1600" dirty="0" smtClean="0">
                  <a:solidFill>
                    <a:srgbClr val="3366FF"/>
                  </a:solidFill>
                </a:rPr>
                <a:t>CG</a:t>
              </a:r>
              <a:r>
                <a:rPr lang="en-US" sz="1600" dirty="0" smtClean="0"/>
                <a:t>T</a:t>
              </a:r>
              <a:r>
                <a:rPr lang="en-US" sz="1600" dirty="0" smtClean="0">
                  <a:solidFill>
                    <a:srgbClr val="3366FF"/>
                  </a:solidFill>
                </a:rPr>
                <a:t>CG</a:t>
              </a:r>
              <a:r>
                <a:rPr lang="en-US" sz="1600" dirty="0" smtClean="0"/>
                <a:t>TTTT</a:t>
              </a:r>
              <a:r>
                <a:rPr lang="en-US" sz="1600" dirty="0" smtClean="0">
                  <a:solidFill>
                    <a:schemeClr val="hlink"/>
                  </a:solidFill>
                </a:rPr>
                <a:t>CGGCGCGCGCCG</a:t>
              </a:r>
            </a:p>
          </p:txBody>
        </p:sp>
        <p:sp>
          <p:nvSpPr>
            <p:cNvPr id="15369" name="Text Box 9"/>
            <p:cNvSpPr txBox="1">
              <a:spLocks noChangeArrowheads="1"/>
            </p:cNvSpPr>
            <p:nvPr/>
          </p:nvSpPr>
          <p:spPr bwMode="auto">
            <a:xfrm>
              <a:off x="-317" y="1911"/>
              <a:ext cx="3972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sz="1600" dirty="0" smtClean="0">
                  <a:solidFill>
                    <a:srgbClr val="008241"/>
                  </a:solidFill>
                </a:rPr>
                <a:t>                5’ CpG are phosphorothioate, 3’ palindrome forms dimers</a:t>
              </a:r>
              <a:endParaRPr lang="de-DE" sz="1600" dirty="0" smtClean="0">
                <a:solidFill>
                  <a:srgbClr val="008241"/>
                </a:solidFill>
              </a:endParaRPr>
            </a:p>
          </p:txBody>
        </p:sp>
        <p:sp>
          <p:nvSpPr>
            <p:cNvPr id="15370" name="Text Box 10"/>
            <p:cNvSpPr txBox="1">
              <a:spLocks noChangeArrowheads="1"/>
            </p:cNvSpPr>
            <p:nvPr/>
          </p:nvSpPr>
          <p:spPr bwMode="auto">
            <a:xfrm>
              <a:off x="1134" y="1761"/>
              <a:ext cx="2271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defRPr/>
              </a:pPr>
              <a:r>
                <a:rPr lang="en-US" sz="1600" dirty="0" smtClean="0">
                  <a:solidFill>
                    <a:schemeClr val="hlink"/>
                  </a:solidFill>
                </a:rPr>
                <a:t>GCCGCGCGCGGC</a:t>
              </a:r>
              <a:r>
                <a:rPr lang="en-US" sz="1600" dirty="0" smtClean="0"/>
                <a:t>TTTT</a:t>
              </a:r>
              <a:r>
                <a:rPr lang="en-US" sz="1600" dirty="0" smtClean="0">
                  <a:solidFill>
                    <a:srgbClr val="3366FF"/>
                  </a:solidFill>
                </a:rPr>
                <a:t>GC</a:t>
              </a:r>
              <a:r>
                <a:rPr lang="en-US" sz="1600" dirty="0" smtClean="0"/>
                <a:t>T</a:t>
              </a:r>
              <a:r>
                <a:rPr lang="en-US" sz="1600" dirty="0" smtClean="0">
                  <a:solidFill>
                    <a:srgbClr val="3366FF"/>
                  </a:solidFill>
                </a:rPr>
                <a:t>GC</a:t>
              </a:r>
              <a:r>
                <a:rPr lang="en-US" sz="1600" dirty="0" smtClean="0"/>
                <a:t>T 5’</a:t>
              </a:r>
            </a:p>
          </p:txBody>
        </p:sp>
        <p:sp>
          <p:nvSpPr>
            <p:cNvPr id="15371" name="Text Box 11"/>
            <p:cNvSpPr txBox="1">
              <a:spLocks noChangeArrowheads="1"/>
            </p:cNvSpPr>
            <p:nvPr/>
          </p:nvSpPr>
          <p:spPr bwMode="auto">
            <a:xfrm>
              <a:off x="715" y="1951"/>
              <a:ext cx="11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>
                <a:defRPr/>
              </a:pPr>
              <a:endParaRPr lang="en-US" sz="1600" smtClean="0">
                <a:solidFill>
                  <a:schemeClr val="hlink"/>
                </a:solidFill>
              </a:endParaRPr>
            </a:p>
            <a:p>
              <a:pPr>
                <a:defRPr/>
              </a:pPr>
              <a:r>
                <a:rPr lang="en-US" sz="1600" smtClean="0">
                  <a:solidFill>
                    <a:schemeClr val="tx2"/>
                  </a:solidFill>
                </a:rPr>
                <a:t>                        </a:t>
              </a:r>
              <a:endParaRPr lang="en-US" sz="1600" smtClean="0">
                <a:solidFill>
                  <a:schemeClr val="hlink"/>
                </a:solidFill>
              </a:endParaRPr>
            </a:p>
          </p:txBody>
        </p:sp>
      </p:grpSp>
      <p:sp>
        <p:nvSpPr>
          <p:cNvPr id="378892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49264" y="4851400"/>
            <a:ext cx="8359775" cy="1446214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CpG-A G-</a:t>
            </a:r>
            <a:r>
              <a:rPr lang="en-US" sz="2000" dirty="0" err="1" smtClean="0">
                <a:latin typeface="Arial" charset="0"/>
                <a:cs typeface="Arial" charset="0"/>
              </a:rPr>
              <a:t>quadruplexes</a:t>
            </a:r>
            <a:r>
              <a:rPr lang="en-US" sz="2000" dirty="0" smtClean="0">
                <a:latin typeface="Arial" charset="0"/>
                <a:cs typeface="Arial" charset="0"/>
              </a:rPr>
              <a:t> determine cell localization and signaling:</a:t>
            </a:r>
          </a:p>
          <a:p>
            <a:pPr lvl="1" eaLnBrk="1" hangingPunct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CpG-A to early endosomes; CpG-B to late endosomes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CpG-A primarily </a:t>
            </a:r>
            <a:r>
              <a:rPr lang="en-US" dirty="0">
                <a:latin typeface="Arial" charset="0"/>
                <a:cs typeface="Arial" charset="0"/>
              </a:rPr>
              <a:t>activate </a:t>
            </a:r>
            <a:r>
              <a:rPr lang="en-US" dirty="0" smtClean="0">
                <a:latin typeface="Arial" charset="0"/>
                <a:cs typeface="Arial" charset="0"/>
              </a:rPr>
              <a:t>IRF7; CpG-B activate NF-</a:t>
            </a:r>
            <a:r>
              <a:rPr lang="en-US" dirty="0" err="1" smtClean="0">
                <a:latin typeface="Arial" charset="0"/>
                <a:cs typeface="Arial" charset="0"/>
              </a:rPr>
              <a:t>kB</a:t>
            </a:r>
            <a:endParaRPr lang="en-US" dirty="0" smtClean="0">
              <a:latin typeface="Arial" charset="0"/>
              <a:cs typeface="Arial" charset="0"/>
            </a:endParaRPr>
          </a:p>
          <a:p>
            <a:pPr marL="0" indent="0" eaLnBrk="1" hangingPunct="1">
              <a:defRPr/>
            </a:pPr>
            <a:endParaRPr lang="en-US" sz="2000" dirty="0">
              <a:latin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43750" y="2959101"/>
            <a:ext cx="769938" cy="22066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826001" y="1433513"/>
            <a:ext cx="2413000" cy="193899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Poly G in CpG-A self-assemble into G-tetrads that stack to form</a:t>
            </a:r>
          </a:p>
          <a:p>
            <a:pPr algn="ctr"/>
            <a:r>
              <a:rPr lang="en-US" sz="2400" dirty="0" smtClean="0"/>
              <a:t>G-</a:t>
            </a:r>
            <a:r>
              <a:rPr lang="en-US" sz="2400" dirty="0" err="1" smtClean="0"/>
              <a:t>quadruplexes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994" t="5959" r="-77999" b="18857"/>
          <a:stretch/>
        </p:blipFill>
        <p:spPr>
          <a:xfrm>
            <a:off x="7239001" y="1022604"/>
            <a:ext cx="7443470" cy="2788920"/>
          </a:xfrm>
          <a:prstGeom prst="rect">
            <a:avLst/>
          </a:prstGeom>
        </p:spPr>
      </p:pic>
      <p:sp>
        <p:nvSpPr>
          <p:cNvPr id="1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</p:spPr>
        <p:txBody>
          <a:bodyPr/>
          <a:lstStyle/>
          <a:p>
            <a:fld id="{116A19C9-C632-2745-9EF2-B124AD56BAA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274638"/>
            <a:ext cx="7988300" cy="754062"/>
          </a:xfrm>
        </p:spPr>
        <p:txBody>
          <a:bodyPr>
            <a:noAutofit/>
          </a:bodyPr>
          <a:lstStyle/>
          <a:p>
            <a:r>
              <a:rPr lang="en-US" sz="2800" dirty="0" smtClean="0"/>
              <a:t>High </a:t>
            </a:r>
            <a:r>
              <a:rPr lang="en-US" sz="2800" dirty="0" err="1" smtClean="0"/>
              <a:t>Neoantigen</a:t>
            </a:r>
            <a:r>
              <a:rPr lang="en-US" sz="2800" dirty="0" smtClean="0"/>
              <a:t> Frequency In Most Cancers</a:t>
            </a:r>
            <a:br>
              <a:rPr lang="en-US" sz="2800" dirty="0" smtClean="0"/>
            </a:br>
            <a:r>
              <a:rPr lang="en-US" sz="2800" i="1" dirty="0"/>
              <a:t>S</a:t>
            </a:r>
            <a:r>
              <a:rPr lang="en-US" sz="2800" i="1" dirty="0" smtClean="0"/>
              <a:t>uggests vast potential for effective immunotherapy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A19C9-C632-2745-9EF2-B124AD56BAA5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" y="1141416"/>
            <a:ext cx="4781220" cy="56784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0800000" flipV="1">
            <a:off x="5557771" y="4086188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Immunotherapy efficacy is more likely limited by lack of Th1 activation than by lack of </a:t>
            </a:r>
            <a:r>
              <a:rPr lang="en-US" i="1" dirty="0" err="1" smtClean="0"/>
              <a:t>neoantigens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186834" y="6232327"/>
            <a:ext cx="2480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Rajasagi</a:t>
            </a:r>
            <a:r>
              <a:rPr lang="en-US" sz="1600" dirty="0" smtClean="0"/>
              <a:t> et al, BLOOD, 2014 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301" y="1143000"/>
            <a:ext cx="3608665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7BE2D9-A405-AE45-89F0-35135D69CBC2}" type="slidenum">
              <a:rPr lang="en-US"/>
              <a:pPr/>
              <a:t>7</a:t>
            </a:fld>
            <a:endParaRPr lang="en-US"/>
          </a:p>
        </p:txBody>
      </p:sp>
      <p:sp>
        <p:nvSpPr>
          <p:cNvPr id="3567618" name="Rectangle 2"/>
          <p:cNvSpPr>
            <a:spLocks noChangeArrowheads="1"/>
          </p:cNvSpPr>
          <p:nvPr/>
        </p:nvSpPr>
        <p:spPr bwMode="auto">
          <a:xfrm>
            <a:off x="2738439" y="6305552"/>
            <a:ext cx="2236787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19" name="Rectangle 3"/>
          <p:cNvSpPr>
            <a:spLocks noChangeArrowheads="1"/>
          </p:cNvSpPr>
          <p:nvPr/>
        </p:nvSpPr>
        <p:spPr bwMode="auto">
          <a:xfrm>
            <a:off x="979489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0" name="Oval 4"/>
          <p:cNvSpPr>
            <a:spLocks noChangeArrowheads="1"/>
          </p:cNvSpPr>
          <p:nvPr/>
        </p:nvSpPr>
        <p:spPr bwMode="auto">
          <a:xfrm>
            <a:off x="1038226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1" name="Rectangle 5"/>
          <p:cNvSpPr>
            <a:spLocks noChangeArrowheads="1"/>
          </p:cNvSpPr>
          <p:nvPr/>
        </p:nvSpPr>
        <p:spPr bwMode="auto">
          <a:xfrm>
            <a:off x="2155826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2" name="Oval 6"/>
          <p:cNvSpPr>
            <a:spLocks noChangeArrowheads="1"/>
          </p:cNvSpPr>
          <p:nvPr/>
        </p:nvSpPr>
        <p:spPr bwMode="auto">
          <a:xfrm>
            <a:off x="221456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3" name="Rectangle 7"/>
          <p:cNvSpPr>
            <a:spLocks noChangeArrowheads="1"/>
          </p:cNvSpPr>
          <p:nvPr/>
        </p:nvSpPr>
        <p:spPr bwMode="auto">
          <a:xfrm>
            <a:off x="245110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4" name="Oval 8"/>
          <p:cNvSpPr>
            <a:spLocks noChangeArrowheads="1"/>
          </p:cNvSpPr>
          <p:nvPr/>
        </p:nvSpPr>
        <p:spPr bwMode="auto">
          <a:xfrm>
            <a:off x="2508250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5" name="Rectangle 9"/>
          <p:cNvSpPr>
            <a:spLocks noChangeArrowheads="1"/>
          </p:cNvSpPr>
          <p:nvPr/>
        </p:nvSpPr>
        <p:spPr bwMode="auto">
          <a:xfrm>
            <a:off x="380365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6" name="Oval 10"/>
          <p:cNvSpPr>
            <a:spLocks noChangeArrowheads="1"/>
          </p:cNvSpPr>
          <p:nvPr/>
        </p:nvSpPr>
        <p:spPr bwMode="auto">
          <a:xfrm>
            <a:off x="386238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7" name="Rectangle 11"/>
          <p:cNvSpPr>
            <a:spLocks noChangeArrowheads="1"/>
          </p:cNvSpPr>
          <p:nvPr/>
        </p:nvSpPr>
        <p:spPr bwMode="auto">
          <a:xfrm>
            <a:off x="4097338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8" name="Oval 12"/>
          <p:cNvSpPr>
            <a:spLocks noChangeArrowheads="1"/>
          </p:cNvSpPr>
          <p:nvPr/>
        </p:nvSpPr>
        <p:spPr bwMode="auto">
          <a:xfrm>
            <a:off x="4156075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29" name="Rectangle 13"/>
          <p:cNvSpPr>
            <a:spLocks noChangeArrowheads="1"/>
          </p:cNvSpPr>
          <p:nvPr/>
        </p:nvSpPr>
        <p:spPr bwMode="auto">
          <a:xfrm>
            <a:off x="4392614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0" name="Oval 14"/>
          <p:cNvSpPr>
            <a:spLocks noChangeArrowheads="1"/>
          </p:cNvSpPr>
          <p:nvPr/>
        </p:nvSpPr>
        <p:spPr bwMode="auto">
          <a:xfrm>
            <a:off x="444976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1" name="Rectangle 15"/>
          <p:cNvSpPr>
            <a:spLocks noChangeArrowheads="1"/>
          </p:cNvSpPr>
          <p:nvPr/>
        </p:nvSpPr>
        <p:spPr bwMode="auto">
          <a:xfrm>
            <a:off x="4686301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2" name="Oval 16"/>
          <p:cNvSpPr>
            <a:spLocks noChangeArrowheads="1"/>
          </p:cNvSpPr>
          <p:nvPr/>
        </p:nvSpPr>
        <p:spPr bwMode="auto">
          <a:xfrm>
            <a:off x="474503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3" name="Rectangle 17"/>
          <p:cNvSpPr>
            <a:spLocks noChangeArrowheads="1"/>
          </p:cNvSpPr>
          <p:nvPr/>
        </p:nvSpPr>
        <p:spPr bwMode="auto">
          <a:xfrm>
            <a:off x="4979989" y="3303590"/>
            <a:ext cx="282575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4" name="Oval 18"/>
          <p:cNvSpPr>
            <a:spLocks noChangeArrowheads="1"/>
          </p:cNvSpPr>
          <p:nvPr/>
        </p:nvSpPr>
        <p:spPr bwMode="auto">
          <a:xfrm>
            <a:off x="5038726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5" name="Rectangle 19"/>
          <p:cNvSpPr>
            <a:spLocks noChangeArrowheads="1"/>
          </p:cNvSpPr>
          <p:nvPr/>
        </p:nvSpPr>
        <p:spPr bwMode="auto">
          <a:xfrm>
            <a:off x="5273675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6" name="Oval 20"/>
          <p:cNvSpPr>
            <a:spLocks noChangeArrowheads="1"/>
          </p:cNvSpPr>
          <p:nvPr/>
        </p:nvSpPr>
        <p:spPr bwMode="auto">
          <a:xfrm>
            <a:off x="533241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7" name="Rectangle 21"/>
          <p:cNvSpPr>
            <a:spLocks noChangeArrowheads="1"/>
          </p:cNvSpPr>
          <p:nvPr/>
        </p:nvSpPr>
        <p:spPr bwMode="auto">
          <a:xfrm>
            <a:off x="5567363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8" name="Oval 22"/>
          <p:cNvSpPr>
            <a:spLocks noChangeArrowheads="1"/>
          </p:cNvSpPr>
          <p:nvPr/>
        </p:nvSpPr>
        <p:spPr bwMode="auto">
          <a:xfrm>
            <a:off x="5627688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39" name="Rectangle 23"/>
          <p:cNvSpPr>
            <a:spLocks noChangeArrowheads="1"/>
          </p:cNvSpPr>
          <p:nvPr/>
        </p:nvSpPr>
        <p:spPr bwMode="auto">
          <a:xfrm>
            <a:off x="586105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0" name="Oval 24"/>
          <p:cNvSpPr>
            <a:spLocks noChangeArrowheads="1"/>
          </p:cNvSpPr>
          <p:nvPr/>
        </p:nvSpPr>
        <p:spPr bwMode="auto">
          <a:xfrm>
            <a:off x="5921376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1" name="Rectangle 25"/>
          <p:cNvSpPr>
            <a:spLocks noChangeArrowheads="1"/>
          </p:cNvSpPr>
          <p:nvPr/>
        </p:nvSpPr>
        <p:spPr bwMode="auto">
          <a:xfrm>
            <a:off x="6156326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2" name="Oval 26"/>
          <p:cNvSpPr>
            <a:spLocks noChangeArrowheads="1"/>
          </p:cNvSpPr>
          <p:nvPr/>
        </p:nvSpPr>
        <p:spPr bwMode="auto">
          <a:xfrm>
            <a:off x="621506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3" name="Rectangle 27"/>
          <p:cNvSpPr>
            <a:spLocks noChangeArrowheads="1"/>
          </p:cNvSpPr>
          <p:nvPr/>
        </p:nvSpPr>
        <p:spPr bwMode="auto">
          <a:xfrm>
            <a:off x="6450013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4" name="Oval 28"/>
          <p:cNvSpPr>
            <a:spLocks noChangeArrowheads="1"/>
          </p:cNvSpPr>
          <p:nvPr/>
        </p:nvSpPr>
        <p:spPr bwMode="auto">
          <a:xfrm>
            <a:off x="6510339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5" name="Rectangle 29"/>
          <p:cNvSpPr>
            <a:spLocks noChangeArrowheads="1"/>
          </p:cNvSpPr>
          <p:nvPr/>
        </p:nvSpPr>
        <p:spPr bwMode="auto">
          <a:xfrm>
            <a:off x="674370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6" name="Oval 30"/>
          <p:cNvSpPr>
            <a:spLocks noChangeArrowheads="1"/>
          </p:cNvSpPr>
          <p:nvPr/>
        </p:nvSpPr>
        <p:spPr bwMode="auto">
          <a:xfrm>
            <a:off x="6804025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7" name="Rectangle 31"/>
          <p:cNvSpPr>
            <a:spLocks noChangeArrowheads="1"/>
          </p:cNvSpPr>
          <p:nvPr/>
        </p:nvSpPr>
        <p:spPr bwMode="auto">
          <a:xfrm>
            <a:off x="685801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8" name="Oval 32"/>
          <p:cNvSpPr>
            <a:spLocks noChangeArrowheads="1"/>
          </p:cNvSpPr>
          <p:nvPr/>
        </p:nvSpPr>
        <p:spPr bwMode="auto">
          <a:xfrm>
            <a:off x="742951" y="3498850"/>
            <a:ext cx="168275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49" name="Rectangle 33"/>
          <p:cNvSpPr>
            <a:spLocks noChangeArrowheads="1"/>
          </p:cNvSpPr>
          <p:nvPr/>
        </p:nvSpPr>
        <p:spPr bwMode="auto">
          <a:xfrm>
            <a:off x="1273175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0" name="Oval 34"/>
          <p:cNvSpPr>
            <a:spLocks noChangeArrowheads="1"/>
          </p:cNvSpPr>
          <p:nvPr/>
        </p:nvSpPr>
        <p:spPr bwMode="auto">
          <a:xfrm>
            <a:off x="1331914" y="3498850"/>
            <a:ext cx="166687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1" name="Rectangle 35"/>
          <p:cNvSpPr>
            <a:spLocks noChangeArrowheads="1"/>
          </p:cNvSpPr>
          <p:nvPr/>
        </p:nvSpPr>
        <p:spPr bwMode="auto">
          <a:xfrm>
            <a:off x="1568450" y="3303590"/>
            <a:ext cx="284163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2" name="Oval 36"/>
          <p:cNvSpPr>
            <a:spLocks noChangeArrowheads="1"/>
          </p:cNvSpPr>
          <p:nvPr/>
        </p:nvSpPr>
        <p:spPr bwMode="auto">
          <a:xfrm>
            <a:off x="1625601" y="3498850"/>
            <a:ext cx="166688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3" name="Rectangle 37"/>
          <p:cNvSpPr>
            <a:spLocks noChangeArrowheads="1"/>
          </p:cNvSpPr>
          <p:nvPr/>
        </p:nvSpPr>
        <p:spPr bwMode="auto">
          <a:xfrm>
            <a:off x="1862139" y="3303590"/>
            <a:ext cx="284162" cy="511175"/>
          </a:xfrm>
          <a:prstGeom prst="rect">
            <a:avLst/>
          </a:prstGeom>
          <a:solidFill>
            <a:srgbClr val="FBDAD5"/>
          </a:solidFill>
          <a:ln w="12699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4" name="Oval 38"/>
          <p:cNvSpPr>
            <a:spLocks noChangeArrowheads="1"/>
          </p:cNvSpPr>
          <p:nvPr/>
        </p:nvSpPr>
        <p:spPr bwMode="auto">
          <a:xfrm>
            <a:off x="1920876" y="3498850"/>
            <a:ext cx="165100" cy="120650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55" name="Freeform 39"/>
          <p:cNvSpPr>
            <a:spLocks/>
          </p:cNvSpPr>
          <p:nvPr/>
        </p:nvSpPr>
        <p:spPr bwMode="auto">
          <a:xfrm>
            <a:off x="3038475" y="301625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56" name="Freeform 40"/>
          <p:cNvSpPr>
            <a:spLocks/>
          </p:cNvSpPr>
          <p:nvPr/>
        </p:nvSpPr>
        <p:spPr bwMode="auto">
          <a:xfrm>
            <a:off x="3390900" y="3668713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57" name="Freeform 41"/>
          <p:cNvSpPr>
            <a:spLocks/>
          </p:cNvSpPr>
          <p:nvPr/>
        </p:nvSpPr>
        <p:spPr bwMode="auto">
          <a:xfrm>
            <a:off x="3509964" y="3016252"/>
            <a:ext cx="341312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58" name="Freeform 42"/>
          <p:cNvSpPr>
            <a:spLocks/>
          </p:cNvSpPr>
          <p:nvPr/>
        </p:nvSpPr>
        <p:spPr bwMode="auto">
          <a:xfrm>
            <a:off x="421481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59" name="Freeform 43"/>
          <p:cNvSpPr>
            <a:spLocks/>
          </p:cNvSpPr>
          <p:nvPr/>
        </p:nvSpPr>
        <p:spPr bwMode="auto">
          <a:xfrm>
            <a:off x="4921250" y="2949575"/>
            <a:ext cx="341313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0" name="Freeform 44"/>
          <p:cNvSpPr>
            <a:spLocks/>
          </p:cNvSpPr>
          <p:nvPr/>
        </p:nvSpPr>
        <p:spPr bwMode="auto">
          <a:xfrm>
            <a:off x="621506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1" name="Freeform 45"/>
          <p:cNvSpPr>
            <a:spLocks/>
          </p:cNvSpPr>
          <p:nvPr/>
        </p:nvSpPr>
        <p:spPr bwMode="auto">
          <a:xfrm>
            <a:off x="6686551" y="2884488"/>
            <a:ext cx="341313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2" name="Freeform 46"/>
          <p:cNvSpPr>
            <a:spLocks/>
          </p:cNvSpPr>
          <p:nvPr/>
        </p:nvSpPr>
        <p:spPr bwMode="auto">
          <a:xfrm>
            <a:off x="3214688" y="3343277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3" name="Freeform 47"/>
          <p:cNvSpPr>
            <a:spLocks/>
          </p:cNvSpPr>
          <p:nvPr/>
        </p:nvSpPr>
        <p:spPr bwMode="auto">
          <a:xfrm>
            <a:off x="2979738" y="360362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4" name="Freeform 48"/>
          <p:cNvSpPr>
            <a:spLocks/>
          </p:cNvSpPr>
          <p:nvPr/>
        </p:nvSpPr>
        <p:spPr bwMode="auto">
          <a:xfrm>
            <a:off x="3449638" y="3343277"/>
            <a:ext cx="344487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5" name="Freeform 49"/>
          <p:cNvSpPr>
            <a:spLocks/>
          </p:cNvSpPr>
          <p:nvPr/>
        </p:nvSpPr>
        <p:spPr bwMode="auto">
          <a:xfrm>
            <a:off x="2744788" y="3211513"/>
            <a:ext cx="342900" cy="303212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6" name="Freeform 50"/>
          <p:cNvSpPr>
            <a:spLocks/>
          </p:cNvSpPr>
          <p:nvPr/>
        </p:nvSpPr>
        <p:spPr bwMode="auto">
          <a:xfrm>
            <a:off x="2684464" y="3538538"/>
            <a:ext cx="344487" cy="303212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7" name="Freeform 51"/>
          <p:cNvSpPr>
            <a:spLocks/>
          </p:cNvSpPr>
          <p:nvPr/>
        </p:nvSpPr>
        <p:spPr bwMode="auto">
          <a:xfrm>
            <a:off x="2862263" y="3865563"/>
            <a:ext cx="342900" cy="303212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8" name="Freeform 52"/>
          <p:cNvSpPr>
            <a:spLocks/>
          </p:cNvSpPr>
          <p:nvPr/>
        </p:nvSpPr>
        <p:spPr bwMode="auto">
          <a:xfrm>
            <a:off x="3155950" y="3930650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69" name="Freeform 53"/>
          <p:cNvSpPr>
            <a:spLocks/>
          </p:cNvSpPr>
          <p:nvPr/>
        </p:nvSpPr>
        <p:spPr bwMode="auto">
          <a:xfrm>
            <a:off x="3509964" y="3995738"/>
            <a:ext cx="341312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0" name="Freeform 54"/>
          <p:cNvSpPr>
            <a:spLocks/>
          </p:cNvSpPr>
          <p:nvPr/>
        </p:nvSpPr>
        <p:spPr bwMode="auto">
          <a:xfrm>
            <a:off x="2451100" y="2819402"/>
            <a:ext cx="341313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1" name="Freeform 55"/>
          <p:cNvSpPr>
            <a:spLocks/>
          </p:cNvSpPr>
          <p:nvPr/>
        </p:nvSpPr>
        <p:spPr bwMode="auto">
          <a:xfrm>
            <a:off x="1979613" y="2949575"/>
            <a:ext cx="342900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2" name="Freeform 56"/>
          <p:cNvSpPr>
            <a:spLocks/>
          </p:cNvSpPr>
          <p:nvPr/>
        </p:nvSpPr>
        <p:spPr bwMode="auto">
          <a:xfrm>
            <a:off x="1273175" y="3016252"/>
            <a:ext cx="342900" cy="303213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3" name="Freeform 57"/>
          <p:cNvSpPr>
            <a:spLocks/>
          </p:cNvSpPr>
          <p:nvPr/>
        </p:nvSpPr>
        <p:spPr bwMode="auto">
          <a:xfrm>
            <a:off x="742950" y="2884488"/>
            <a:ext cx="344488" cy="304800"/>
          </a:xfrm>
          <a:custGeom>
            <a:avLst/>
            <a:gdLst>
              <a:gd name="T0" fmla="*/ 69 w 280"/>
              <a:gd name="T1" fmla="*/ 69 h 223"/>
              <a:gd name="T2" fmla="*/ 69 w 280"/>
              <a:gd name="T3" fmla="*/ 0 h 223"/>
              <a:gd name="T4" fmla="*/ 125 w 280"/>
              <a:gd name="T5" fmla="*/ 55 h 223"/>
              <a:gd name="T6" fmla="*/ 153 w 280"/>
              <a:gd name="T7" fmla="*/ 0 h 223"/>
              <a:gd name="T8" fmla="*/ 181 w 280"/>
              <a:gd name="T9" fmla="*/ 41 h 223"/>
              <a:gd name="T10" fmla="*/ 237 w 280"/>
              <a:gd name="T11" fmla="*/ 13 h 223"/>
              <a:gd name="T12" fmla="*/ 223 w 280"/>
              <a:gd name="T13" fmla="*/ 69 h 223"/>
              <a:gd name="T14" fmla="*/ 279 w 280"/>
              <a:gd name="T15" fmla="*/ 97 h 223"/>
              <a:gd name="T16" fmla="*/ 223 w 280"/>
              <a:gd name="T17" fmla="*/ 111 h 223"/>
              <a:gd name="T18" fmla="*/ 251 w 280"/>
              <a:gd name="T19" fmla="*/ 152 h 223"/>
              <a:gd name="T20" fmla="*/ 181 w 280"/>
              <a:gd name="T21" fmla="*/ 138 h 223"/>
              <a:gd name="T22" fmla="*/ 181 w 280"/>
              <a:gd name="T23" fmla="*/ 208 h 223"/>
              <a:gd name="T24" fmla="*/ 139 w 280"/>
              <a:gd name="T25" fmla="*/ 166 h 223"/>
              <a:gd name="T26" fmla="*/ 111 w 280"/>
              <a:gd name="T27" fmla="*/ 222 h 223"/>
              <a:gd name="T28" fmla="*/ 83 w 280"/>
              <a:gd name="T29" fmla="*/ 152 h 223"/>
              <a:gd name="T30" fmla="*/ 27 w 280"/>
              <a:gd name="T31" fmla="*/ 208 h 223"/>
              <a:gd name="T32" fmla="*/ 41 w 280"/>
              <a:gd name="T33" fmla="*/ 138 h 223"/>
              <a:gd name="T34" fmla="*/ 51 w 280"/>
              <a:gd name="T35" fmla="*/ 134 h 223"/>
              <a:gd name="T36" fmla="*/ 0 w 280"/>
              <a:gd name="T37" fmla="*/ 55 h 223"/>
              <a:gd name="T38" fmla="*/ 69 w 280"/>
              <a:gd name="T39" fmla="*/ 69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223">
                <a:moveTo>
                  <a:pt x="69" y="69"/>
                </a:moveTo>
                <a:lnTo>
                  <a:pt x="69" y="0"/>
                </a:lnTo>
                <a:lnTo>
                  <a:pt x="125" y="55"/>
                </a:lnTo>
                <a:lnTo>
                  <a:pt x="153" y="0"/>
                </a:lnTo>
                <a:lnTo>
                  <a:pt x="181" y="41"/>
                </a:lnTo>
                <a:lnTo>
                  <a:pt x="237" y="13"/>
                </a:lnTo>
                <a:lnTo>
                  <a:pt x="223" y="69"/>
                </a:lnTo>
                <a:lnTo>
                  <a:pt x="279" y="97"/>
                </a:lnTo>
                <a:lnTo>
                  <a:pt x="223" y="111"/>
                </a:lnTo>
                <a:lnTo>
                  <a:pt x="251" y="152"/>
                </a:lnTo>
                <a:lnTo>
                  <a:pt x="181" y="138"/>
                </a:lnTo>
                <a:lnTo>
                  <a:pt x="181" y="208"/>
                </a:lnTo>
                <a:lnTo>
                  <a:pt x="139" y="166"/>
                </a:lnTo>
                <a:lnTo>
                  <a:pt x="111" y="222"/>
                </a:lnTo>
                <a:lnTo>
                  <a:pt x="83" y="152"/>
                </a:lnTo>
                <a:lnTo>
                  <a:pt x="27" y="208"/>
                </a:lnTo>
                <a:lnTo>
                  <a:pt x="41" y="138"/>
                </a:lnTo>
                <a:lnTo>
                  <a:pt x="51" y="134"/>
                </a:lnTo>
                <a:lnTo>
                  <a:pt x="0" y="55"/>
                </a:lnTo>
                <a:lnTo>
                  <a:pt x="69" y="69"/>
                </a:lnTo>
              </a:path>
            </a:pathLst>
          </a:custGeom>
          <a:solidFill>
            <a:srgbClr val="FF0000"/>
          </a:solidFill>
          <a:ln w="12699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4" name="Freeform 58"/>
          <p:cNvSpPr>
            <a:spLocks/>
          </p:cNvSpPr>
          <p:nvPr/>
        </p:nvSpPr>
        <p:spPr bwMode="auto">
          <a:xfrm>
            <a:off x="957263" y="3867152"/>
            <a:ext cx="2154237" cy="879475"/>
          </a:xfrm>
          <a:custGeom>
            <a:avLst/>
            <a:gdLst>
              <a:gd name="T0" fmla="*/ 62 w 1757"/>
              <a:gd name="T1" fmla="*/ 254 h 646"/>
              <a:gd name="T2" fmla="*/ 28 w 1757"/>
              <a:gd name="T3" fmla="*/ 192 h 646"/>
              <a:gd name="T4" fmla="*/ 0 w 1757"/>
              <a:gd name="T5" fmla="*/ 110 h 646"/>
              <a:gd name="T6" fmla="*/ 69 w 1757"/>
              <a:gd name="T7" fmla="*/ 83 h 646"/>
              <a:gd name="T8" fmla="*/ 151 w 1757"/>
              <a:gd name="T9" fmla="*/ 83 h 646"/>
              <a:gd name="T10" fmla="*/ 638 w 1757"/>
              <a:gd name="T11" fmla="*/ 110 h 646"/>
              <a:gd name="T12" fmla="*/ 672 w 1757"/>
              <a:gd name="T13" fmla="*/ 41 h 646"/>
              <a:gd name="T14" fmla="*/ 727 w 1757"/>
              <a:gd name="T15" fmla="*/ 0 h 646"/>
              <a:gd name="T16" fmla="*/ 796 w 1757"/>
              <a:gd name="T17" fmla="*/ 14 h 646"/>
              <a:gd name="T18" fmla="*/ 851 w 1757"/>
              <a:gd name="T19" fmla="*/ 83 h 646"/>
              <a:gd name="T20" fmla="*/ 933 w 1757"/>
              <a:gd name="T21" fmla="*/ 137 h 646"/>
              <a:gd name="T22" fmla="*/ 1015 w 1757"/>
              <a:gd name="T23" fmla="*/ 96 h 646"/>
              <a:gd name="T24" fmla="*/ 1070 w 1757"/>
              <a:gd name="T25" fmla="*/ 28 h 646"/>
              <a:gd name="T26" fmla="*/ 1125 w 1757"/>
              <a:gd name="T27" fmla="*/ 0 h 646"/>
              <a:gd name="T28" fmla="*/ 1193 w 1757"/>
              <a:gd name="T29" fmla="*/ 69 h 646"/>
              <a:gd name="T30" fmla="*/ 1262 w 1757"/>
              <a:gd name="T31" fmla="*/ 110 h 646"/>
              <a:gd name="T32" fmla="*/ 1372 w 1757"/>
              <a:gd name="T33" fmla="*/ 124 h 646"/>
              <a:gd name="T34" fmla="*/ 1454 w 1757"/>
              <a:gd name="T35" fmla="*/ 137 h 646"/>
              <a:gd name="T36" fmla="*/ 1523 w 1757"/>
              <a:gd name="T37" fmla="*/ 137 h 646"/>
              <a:gd name="T38" fmla="*/ 1564 w 1757"/>
              <a:gd name="T39" fmla="*/ 233 h 646"/>
              <a:gd name="T40" fmla="*/ 1591 w 1757"/>
              <a:gd name="T41" fmla="*/ 357 h 646"/>
              <a:gd name="T42" fmla="*/ 1577 w 1757"/>
              <a:gd name="T43" fmla="*/ 439 h 646"/>
              <a:gd name="T44" fmla="*/ 1701 w 1757"/>
              <a:gd name="T45" fmla="*/ 439 h 646"/>
              <a:gd name="T46" fmla="*/ 1756 w 1757"/>
              <a:gd name="T47" fmla="*/ 467 h 646"/>
              <a:gd name="T48" fmla="*/ 1715 w 1757"/>
              <a:gd name="T49" fmla="*/ 549 h 646"/>
              <a:gd name="T50" fmla="*/ 1646 w 1757"/>
              <a:gd name="T51" fmla="*/ 590 h 646"/>
              <a:gd name="T52" fmla="*/ 1564 w 1757"/>
              <a:gd name="T53" fmla="*/ 645 h 646"/>
              <a:gd name="T54" fmla="*/ 1509 w 1757"/>
              <a:gd name="T55" fmla="*/ 617 h 646"/>
              <a:gd name="T56" fmla="*/ 1481 w 1757"/>
              <a:gd name="T57" fmla="*/ 549 h 646"/>
              <a:gd name="T58" fmla="*/ 1358 w 1757"/>
              <a:gd name="T59" fmla="*/ 521 h 646"/>
              <a:gd name="T60" fmla="*/ 1276 w 1757"/>
              <a:gd name="T61" fmla="*/ 521 h 646"/>
              <a:gd name="T62" fmla="*/ 1276 w 1757"/>
              <a:gd name="T63" fmla="*/ 439 h 646"/>
              <a:gd name="T64" fmla="*/ 1248 w 1757"/>
              <a:gd name="T65" fmla="*/ 357 h 646"/>
              <a:gd name="T66" fmla="*/ 1193 w 1757"/>
              <a:gd name="T67" fmla="*/ 329 h 646"/>
              <a:gd name="T68" fmla="*/ 1001 w 1757"/>
              <a:gd name="T69" fmla="*/ 329 h 646"/>
              <a:gd name="T70" fmla="*/ 960 w 1757"/>
              <a:gd name="T71" fmla="*/ 398 h 646"/>
              <a:gd name="T72" fmla="*/ 919 w 1757"/>
              <a:gd name="T73" fmla="*/ 467 h 646"/>
              <a:gd name="T74" fmla="*/ 782 w 1757"/>
              <a:gd name="T75" fmla="*/ 508 h 646"/>
              <a:gd name="T76" fmla="*/ 563 w 1757"/>
              <a:gd name="T77" fmla="*/ 508 h 646"/>
              <a:gd name="T78" fmla="*/ 535 w 1757"/>
              <a:gd name="T79" fmla="*/ 563 h 646"/>
              <a:gd name="T80" fmla="*/ 480 w 1757"/>
              <a:gd name="T81" fmla="*/ 521 h 646"/>
              <a:gd name="T82" fmla="*/ 494 w 1757"/>
              <a:gd name="T83" fmla="*/ 439 h 646"/>
              <a:gd name="T84" fmla="*/ 563 w 1757"/>
              <a:gd name="T85" fmla="*/ 439 h 646"/>
              <a:gd name="T86" fmla="*/ 645 w 1757"/>
              <a:gd name="T87" fmla="*/ 439 h 646"/>
              <a:gd name="T88" fmla="*/ 713 w 1757"/>
              <a:gd name="T89" fmla="*/ 398 h 646"/>
              <a:gd name="T90" fmla="*/ 734 w 1757"/>
              <a:gd name="T91" fmla="*/ 302 h 646"/>
              <a:gd name="T92" fmla="*/ 734 w 1757"/>
              <a:gd name="T93" fmla="*/ 302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57" h="646">
                <a:moveTo>
                  <a:pt x="734" y="302"/>
                </a:moveTo>
                <a:lnTo>
                  <a:pt x="62" y="254"/>
                </a:lnTo>
                <a:lnTo>
                  <a:pt x="41" y="220"/>
                </a:lnTo>
                <a:lnTo>
                  <a:pt x="28" y="192"/>
                </a:lnTo>
                <a:lnTo>
                  <a:pt x="0" y="151"/>
                </a:lnTo>
                <a:lnTo>
                  <a:pt x="0" y="110"/>
                </a:lnTo>
                <a:lnTo>
                  <a:pt x="28" y="83"/>
                </a:lnTo>
                <a:lnTo>
                  <a:pt x="69" y="83"/>
                </a:lnTo>
                <a:lnTo>
                  <a:pt x="110" y="69"/>
                </a:lnTo>
                <a:lnTo>
                  <a:pt x="151" y="83"/>
                </a:lnTo>
                <a:lnTo>
                  <a:pt x="179" y="83"/>
                </a:lnTo>
                <a:lnTo>
                  <a:pt x="638" y="110"/>
                </a:lnTo>
                <a:lnTo>
                  <a:pt x="638" y="62"/>
                </a:lnTo>
                <a:lnTo>
                  <a:pt x="672" y="41"/>
                </a:lnTo>
                <a:lnTo>
                  <a:pt x="686" y="0"/>
                </a:lnTo>
                <a:lnTo>
                  <a:pt x="727" y="0"/>
                </a:lnTo>
                <a:lnTo>
                  <a:pt x="755" y="0"/>
                </a:lnTo>
                <a:lnTo>
                  <a:pt x="796" y="14"/>
                </a:lnTo>
                <a:lnTo>
                  <a:pt x="823" y="55"/>
                </a:lnTo>
                <a:lnTo>
                  <a:pt x="851" y="83"/>
                </a:lnTo>
                <a:lnTo>
                  <a:pt x="892" y="110"/>
                </a:lnTo>
                <a:lnTo>
                  <a:pt x="933" y="137"/>
                </a:lnTo>
                <a:lnTo>
                  <a:pt x="974" y="124"/>
                </a:lnTo>
                <a:lnTo>
                  <a:pt x="1015" y="96"/>
                </a:lnTo>
                <a:lnTo>
                  <a:pt x="1029" y="55"/>
                </a:lnTo>
                <a:lnTo>
                  <a:pt x="1070" y="28"/>
                </a:lnTo>
                <a:lnTo>
                  <a:pt x="1084" y="0"/>
                </a:lnTo>
                <a:lnTo>
                  <a:pt x="1125" y="0"/>
                </a:lnTo>
                <a:lnTo>
                  <a:pt x="1166" y="28"/>
                </a:lnTo>
                <a:lnTo>
                  <a:pt x="1193" y="69"/>
                </a:lnTo>
                <a:lnTo>
                  <a:pt x="1221" y="96"/>
                </a:lnTo>
                <a:lnTo>
                  <a:pt x="1262" y="110"/>
                </a:lnTo>
                <a:lnTo>
                  <a:pt x="1344" y="124"/>
                </a:lnTo>
                <a:lnTo>
                  <a:pt x="1372" y="124"/>
                </a:lnTo>
                <a:lnTo>
                  <a:pt x="1413" y="137"/>
                </a:lnTo>
                <a:lnTo>
                  <a:pt x="1454" y="137"/>
                </a:lnTo>
                <a:lnTo>
                  <a:pt x="1495" y="137"/>
                </a:lnTo>
                <a:lnTo>
                  <a:pt x="1523" y="137"/>
                </a:lnTo>
                <a:lnTo>
                  <a:pt x="1564" y="137"/>
                </a:lnTo>
                <a:lnTo>
                  <a:pt x="1564" y="233"/>
                </a:lnTo>
                <a:lnTo>
                  <a:pt x="1564" y="316"/>
                </a:lnTo>
                <a:lnTo>
                  <a:pt x="1591" y="357"/>
                </a:lnTo>
                <a:lnTo>
                  <a:pt x="1577" y="398"/>
                </a:lnTo>
                <a:lnTo>
                  <a:pt x="1577" y="439"/>
                </a:lnTo>
                <a:lnTo>
                  <a:pt x="1673" y="439"/>
                </a:lnTo>
                <a:lnTo>
                  <a:pt x="1701" y="439"/>
                </a:lnTo>
                <a:lnTo>
                  <a:pt x="1756" y="439"/>
                </a:lnTo>
                <a:lnTo>
                  <a:pt x="1756" y="467"/>
                </a:lnTo>
                <a:lnTo>
                  <a:pt x="1742" y="508"/>
                </a:lnTo>
                <a:lnTo>
                  <a:pt x="1715" y="549"/>
                </a:lnTo>
                <a:lnTo>
                  <a:pt x="1687" y="563"/>
                </a:lnTo>
                <a:lnTo>
                  <a:pt x="1646" y="590"/>
                </a:lnTo>
                <a:lnTo>
                  <a:pt x="1605" y="604"/>
                </a:lnTo>
                <a:lnTo>
                  <a:pt x="1564" y="645"/>
                </a:lnTo>
                <a:lnTo>
                  <a:pt x="1536" y="645"/>
                </a:lnTo>
                <a:lnTo>
                  <a:pt x="1509" y="617"/>
                </a:lnTo>
                <a:lnTo>
                  <a:pt x="1509" y="576"/>
                </a:lnTo>
                <a:lnTo>
                  <a:pt x="1481" y="549"/>
                </a:lnTo>
                <a:lnTo>
                  <a:pt x="1399" y="535"/>
                </a:lnTo>
                <a:lnTo>
                  <a:pt x="1358" y="521"/>
                </a:lnTo>
                <a:lnTo>
                  <a:pt x="1303" y="549"/>
                </a:lnTo>
                <a:lnTo>
                  <a:pt x="1276" y="521"/>
                </a:lnTo>
                <a:lnTo>
                  <a:pt x="1276" y="480"/>
                </a:lnTo>
                <a:lnTo>
                  <a:pt x="1276" y="439"/>
                </a:lnTo>
                <a:lnTo>
                  <a:pt x="1276" y="398"/>
                </a:lnTo>
                <a:lnTo>
                  <a:pt x="1248" y="357"/>
                </a:lnTo>
                <a:lnTo>
                  <a:pt x="1235" y="329"/>
                </a:lnTo>
                <a:lnTo>
                  <a:pt x="1193" y="329"/>
                </a:lnTo>
                <a:lnTo>
                  <a:pt x="1084" y="329"/>
                </a:lnTo>
                <a:lnTo>
                  <a:pt x="1001" y="329"/>
                </a:lnTo>
                <a:lnTo>
                  <a:pt x="974" y="357"/>
                </a:lnTo>
                <a:lnTo>
                  <a:pt x="960" y="398"/>
                </a:lnTo>
                <a:lnTo>
                  <a:pt x="933" y="439"/>
                </a:lnTo>
                <a:lnTo>
                  <a:pt x="919" y="467"/>
                </a:lnTo>
                <a:lnTo>
                  <a:pt x="878" y="494"/>
                </a:lnTo>
                <a:lnTo>
                  <a:pt x="782" y="508"/>
                </a:lnTo>
                <a:lnTo>
                  <a:pt x="645" y="508"/>
                </a:lnTo>
                <a:lnTo>
                  <a:pt x="563" y="508"/>
                </a:lnTo>
                <a:lnTo>
                  <a:pt x="563" y="549"/>
                </a:lnTo>
                <a:lnTo>
                  <a:pt x="535" y="563"/>
                </a:lnTo>
                <a:lnTo>
                  <a:pt x="494" y="549"/>
                </a:lnTo>
                <a:lnTo>
                  <a:pt x="480" y="521"/>
                </a:lnTo>
                <a:lnTo>
                  <a:pt x="480" y="480"/>
                </a:lnTo>
                <a:lnTo>
                  <a:pt x="494" y="439"/>
                </a:lnTo>
                <a:lnTo>
                  <a:pt x="535" y="439"/>
                </a:lnTo>
                <a:lnTo>
                  <a:pt x="563" y="439"/>
                </a:lnTo>
                <a:lnTo>
                  <a:pt x="604" y="439"/>
                </a:lnTo>
                <a:lnTo>
                  <a:pt x="645" y="439"/>
                </a:lnTo>
                <a:lnTo>
                  <a:pt x="686" y="439"/>
                </a:lnTo>
                <a:lnTo>
                  <a:pt x="713" y="398"/>
                </a:lnTo>
                <a:lnTo>
                  <a:pt x="713" y="357"/>
                </a:lnTo>
                <a:lnTo>
                  <a:pt x="734" y="302"/>
                </a:lnTo>
                <a:lnTo>
                  <a:pt x="672" y="329"/>
                </a:lnTo>
                <a:lnTo>
                  <a:pt x="734" y="302"/>
                </a:lnTo>
              </a:path>
            </a:pathLst>
          </a:custGeom>
          <a:solidFill>
            <a:srgbClr val="92B1FE"/>
          </a:soli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5" name="Oval 59"/>
          <p:cNvSpPr>
            <a:spLocks noChangeArrowheads="1"/>
          </p:cNvSpPr>
          <p:nvPr/>
        </p:nvSpPr>
        <p:spPr bwMode="auto">
          <a:xfrm>
            <a:off x="1862139" y="4087815"/>
            <a:ext cx="223837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76" name="Freeform 60"/>
          <p:cNvSpPr>
            <a:spLocks/>
          </p:cNvSpPr>
          <p:nvPr/>
        </p:nvSpPr>
        <p:spPr bwMode="auto">
          <a:xfrm>
            <a:off x="5210176" y="3886202"/>
            <a:ext cx="1763713" cy="690563"/>
          </a:xfrm>
          <a:custGeom>
            <a:avLst/>
            <a:gdLst>
              <a:gd name="T0" fmla="*/ 1427 w 1440"/>
              <a:gd name="T1" fmla="*/ 110 h 507"/>
              <a:gd name="T2" fmla="*/ 1427 w 1440"/>
              <a:gd name="T3" fmla="*/ 206 h 507"/>
              <a:gd name="T4" fmla="*/ 1372 w 1440"/>
              <a:gd name="T5" fmla="*/ 274 h 507"/>
              <a:gd name="T6" fmla="*/ 1314 w 1440"/>
              <a:gd name="T7" fmla="*/ 326 h 507"/>
              <a:gd name="T8" fmla="*/ 1275 w 1440"/>
              <a:gd name="T9" fmla="*/ 357 h 507"/>
              <a:gd name="T10" fmla="*/ 1330 w 1440"/>
              <a:gd name="T11" fmla="*/ 404 h 507"/>
              <a:gd name="T12" fmla="*/ 1283 w 1440"/>
              <a:gd name="T13" fmla="*/ 373 h 507"/>
              <a:gd name="T14" fmla="*/ 1236 w 1440"/>
              <a:gd name="T15" fmla="*/ 412 h 507"/>
              <a:gd name="T16" fmla="*/ 1261 w 1440"/>
              <a:gd name="T17" fmla="*/ 422 h 507"/>
              <a:gd name="T18" fmla="*/ 1262 w 1440"/>
              <a:gd name="T19" fmla="*/ 398 h 507"/>
              <a:gd name="T20" fmla="*/ 1207 w 1440"/>
              <a:gd name="T21" fmla="*/ 466 h 507"/>
              <a:gd name="T22" fmla="*/ 1015 w 1440"/>
              <a:gd name="T23" fmla="*/ 494 h 507"/>
              <a:gd name="T24" fmla="*/ 919 w 1440"/>
              <a:gd name="T25" fmla="*/ 494 h 507"/>
              <a:gd name="T26" fmla="*/ 851 w 1440"/>
              <a:gd name="T27" fmla="*/ 439 h 507"/>
              <a:gd name="T28" fmla="*/ 741 w 1440"/>
              <a:gd name="T29" fmla="*/ 370 h 507"/>
              <a:gd name="T30" fmla="*/ 700 w 1440"/>
              <a:gd name="T31" fmla="*/ 302 h 507"/>
              <a:gd name="T32" fmla="*/ 576 w 1440"/>
              <a:gd name="T33" fmla="*/ 288 h 507"/>
              <a:gd name="T34" fmla="*/ 494 w 1440"/>
              <a:gd name="T35" fmla="*/ 329 h 507"/>
              <a:gd name="T36" fmla="*/ 398 w 1440"/>
              <a:gd name="T37" fmla="*/ 398 h 507"/>
              <a:gd name="T38" fmla="*/ 330 w 1440"/>
              <a:gd name="T39" fmla="*/ 480 h 507"/>
              <a:gd name="T40" fmla="*/ 234 w 1440"/>
              <a:gd name="T41" fmla="*/ 507 h 507"/>
              <a:gd name="T42" fmla="*/ 192 w 1440"/>
              <a:gd name="T43" fmla="*/ 466 h 507"/>
              <a:gd name="T44" fmla="*/ 220 w 1440"/>
              <a:gd name="T45" fmla="*/ 384 h 507"/>
              <a:gd name="T46" fmla="*/ 302 w 1440"/>
              <a:gd name="T47" fmla="*/ 343 h 507"/>
              <a:gd name="T48" fmla="*/ 330 w 1440"/>
              <a:gd name="T49" fmla="*/ 274 h 507"/>
              <a:gd name="T50" fmla="*/ 192 w 1440"/>
              <a:gd name="T51" fmla="*/ 274 h 507"/>
              <a:gd name="T52" fmla="*/ 124 w 1440"/>
              <a:gd name="T53" fmla="*/ 302 h 507"/>
              <a:gd name="T54" fmla="*/ 55 w 1440"/>
              <a:gd name="T55" fmla="*/ 315 h 507"/>
              <a:gd name="T56" fmla="*/ 0 w 1440"/>
              <a:gd name="T57" fmla="*/ 247 h 507"/>
              <a:gd name="T58" fmla="*/ 28 w 1440"/>
              <a:gd name="T59" fmla="*/ 178 h 507"/>
              <a:gd name="T60" fmla="*/ 110 w 1440"/>
              <a:gd name="T61" fmla="*/ 192 h 507"/>
              <a:gd name="T62" fmla="*/ 179 w 1440"/>
              <a:gd name="T63" fmla="*/ 219 h 507"/>
              <a:gd name="T64" fmla="*/ 261 w 1440"/>
              <a:gd name="T65" fmla="*/ 165 h 507"/>
              <a:gd name="T66" fmla="*/ 261 w 1440"/>
              <a:gd name="T67" fmla="*/ 96 h 507"/>
              <a:gd name="T68" fmla="*/ 192 w 1440"/>
              <a:gd name="T69" fmla="*/ 82 h 507"/>
              <a:gd name="T70" fmla="*/ 138 w 1440"/>
              <a:gd name="T71" fmla="*/ 41 h 507"/>
              <a:gd name="T72" fmla="*/ 220 w 1440"/>
              <a:gd name="T73" fmla="*/ 27 h 507"/>
              <a:gd name="T74" fmla="*/ 302 w 1440"/>
              <a:gd name="T75" fmla="*/ 27 h 507"/>
              <a:gd name="T76" fmla="*/ 357 w 1440"/>
              <a:gd name="T77" fmla="*/ 55 h 507"/>
              <a:gd name="T78" fmla="*/ 384 w 1440"/>
              <a:gd name="T79" fmla="*/ 137 h 507"/>
              <a:gd name="T80" fmla="*/ 412 w 1440"/>
              <a:gd name="T81" fmla="*/ 165 h 507"/>
              <a:gd name="T82" fmla="*/ 494 w 1440"/>
              <a:gd name="T83" fmla="*/ 178 h 507"/>
              <a:gd name="T84" fmla="*/ 549 w 1440"/>
              <a:gd name="T85" fmla="*/ 96 h 507"/>
              <a:gd name="T86" fmla="*/ 549 w 1440"/>
              <a:gd name="T87" fmla="*/ 27 h 507"/>
              <a:gd name="T88" fmla="*/ 604 w 1440"/>
              <a:gd name="T89" fmla="*/ 41 h 507"/>
              <a:gd name="T90" fmla="*/ 618 w 1440"/>
              <a:gd name="T91" fmla="*/ 110 h 507"/>
              <a:gd name="T92" fmla="*/ 864 w 1440"/>
              <a:gd name="T93" fmla="*/ 233 h 507"/>
              <a:gd name="T94" fmla="*/ 1029 w 1440"/>
              <a:gd name="T95" fmla="*/ 233 h 507"/>
              <a:gd name="T96" fmla="*/ 1056 w 1440"/>
              <a:gd name="T97" fmla="*/ 151 h 507"/>
              <a:gd name="T98" fmla="*/ 1084 w 1440"/>
              <a:gd name="T99" fmla="*/ 96 h 507"/>
              <a:gd name="T100" fmla="*/ 1139 w 1440"/>
              <a:gd name="T101" fmla="*/ 41 h 507"/>
              <a:gd name="T102" fmla="*/ 1365 w 1440"/>
              <a:gd name="T103" fmla="*/ 48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40" h="507">
                <a:moveTo>
                  <a:pt x="1365" y="48"/>
                </a:moveTo>
                <a:lnTo>
                  <a:pt x="1427" y="110"/>
                </a:lnTo>
                <a:lnTo>
                  <a:pt x="1440" y="165"/>
                </a:lnTo>
                <a:lnTo>
                  <a:pt x="1427" y="206"/>
                </a:lnTo>
                <a:lnTo>
                  <a:pt x="1413" y="247"/>
                </a:lnTo>
                <a:lnTo>
                  <a:pt x="1372" y="274"/>
                </a:lnTo>
                <a:lnTo>
                  <a:pt x="1345" y="303"/>
                </a:lnTo>
                <a:lnTo>
                  <a:pt x="1314" y="326"/>
                </a:lnTo>
                <a:lnTo>
                  <a:pt x="1291" y="342"/>
                </a:lnTo>
                <a:lnTo>
                  <a:pt x="1275" y="357"/>
                </a:lnTo>
                <a:lnTo>
                  <a:pt x="1291" y="412"/>
                </a:lnTo>
                <a:lnTo>
                  <a:pt x="1330" y="404"/>
                </a:lnTo>
                <a:lnTo>
                  <a:pt x="1268" y="420"/>
                </a:lnTo>
                <a:lnTo>
                  <a:pt x="1283" y="373"/>
                </a:lnTo>
                <a:lnTo>
                  <a:pt x="1283" y="412"/>
                </a:lnTo>
                <a:lnTo>
                  <a:pt x="1236" y="412"/>
                </a:lnTo>
                <a:lnTo>
                  <a:pt x="1298" y="422"/>
                </a:lnTo>
                <a:lnTo>
                  <a:pt x="1261" y="422"/>
                </a:lnTo>
                <a:lnTo>
                  <a:pt x="1279" y="386"/>
                </a:lnTo>
                <a:lnTo>
                  <a:pt x="1262" y="398"/>
                </a:lnTo>
                <a:lnTo>
                  <a:pt x="1262" y="439"/>
                </a:lnTo>
                <a:lnTo>
                  <a:pt x="1207" y="466"/>
                </a:lnTo>
                <a:lnTo>
                  <a:pt x="1125" y="480"/>
                </a:lnTo>
                <a:lnTo>
                  <a:pt x="1015" y="494"/>
                </a:lnTo>
                <a:lnTo>
                  <a:pt x="974" y="507"/>
                </a:lnTo>
                <a:lnTo>
                  <a:pt x="919" y="494"/>
                </a:lnTo>
                <a:lnTo>
                  <a:pt x="892" y="466"/>
                </a:lnTo>
                <a:lnTo>
                  <a:pt x="851" y="439"/>
                </a:lnTo>
                <a:lnTo>
                  <a:pt x="741" y="411"/>
                </a:lnTo>
                <a:lnTo>
                  <a:pt x="741" y="370"/>
                </a:lnTo>
                <a:lnTo>
                  <a:pt x="741" y="329"/>
                </a:lnTo>
                <a:lnTo>
                  <a:pt x="700" y="302"/>
                </a:lnTo>
                <a:lnTo>
                  <a:pt x="604" y="288"/>
                </a:lnTo>
                <a:lnTo>
                  <a:pt x="576" y="288"/>
                </a:lnTo>
                <a:lnTo>
                  <a:pt x="535" y="302"/>
                </a:lnTo>
                <a:lnTo>
                  <a:pt x="494" y="329"/>
                </a:lnTo>
                <a:lnTo>
                  <a:pt x="439" y="357"/>
                </a:lnTo>
                <a:lnTo>
                  <a:pt x="398" y="398"/>
                </a:lnTo>
                <a:lnTo>
                  <a:pt x="357" y="439"/>
                </a:lnTo>
                <a:lnTo>
                  <a:pt x="330" y="480"/>
                </a:lnTo>
                <a:lnTo>
                  <a:pt x="288" y="507"/>
                </a:lnTo>
                <a:lnTo>
                  <a:pt x="234" y="507"/>
                </a:lnTo>
                <a:lnTo>
                  <a:pt x="206" y="507"/>
                </a:lnTo>
                <a:lnTo>
                  <a:pt x="192" y="466"/>
                </a:lnTo>
                <a:lnTo>
                  <a:pt x="192" y="411"/>
                </a:lnTo>
                <a:lnTo>
                  <a:pt x="220" y="384"/>
                </a:lnTo>
                <a:lnTo>
                  <a:pt x="261" y="384"/>
                </a:lnTo>
                <a:lnTo>
                  <a:pt x="302" y="343"/>
                </a:lnTo>
                <a:lnTo>
                  <a:pt x="316" y="315"/>
                </a:lnTo>
                <a:lnTo>
                  <a:pt x="330" y="274"/>
                </a:lnTo>
                <a:lnTo>
                  <a:pt x="302" y="274"/>
                </a:lnTo>
                <a:lnTo>
                  <a:pt x="192" y="274"/>
                </a:lnTo>
                <a:lnTo>
                  <a:pt x="151" y="274"/>
                </a:lnTo>
                <a:lnTo>
                  <a:pt x="124" y="302"/>
                </a:lnTo>
                <a:lnTo>
                  <a:pt x="83" y="315"/>
                </a:lnTo>
                <a:lnTo>
                  <a:pt x="55" y="315"/>
                </a:lnTo>
                <a:lnTo>
                  <a:pt x="14" y="288"/>
                </a:lnTo>
                <a:lnTo>
                  <a:pt x="0" y="247"/>
                </a:lnTo>
                <a:lnTo>
                  <a:pt x="0" y="219"/>
                </a:lnTo>
                <a:lnTo>
                  <a:pt x="28" y="178"/>
                </a:lnTo>
                <a:lnTo>
                  <a:pt x="69" y="165"/>
                </a:lnTo>
                <a:lnTo>
                  <a:pt x="110" y="192"/>
                </a:lnTo>
                <a:lnTo>
                  <a:pt x="138" y="219"/>
                </a:lnTo>
                <a:lnTo>
                  <a:pt x="179" y="219"/>
                </a:lnTo>
                <a:lnTo>
                  <a:pt x="220" y="219"/>
                </a:lnTo>
                <a:lnTo>
                  <a:pt x="261" y="165"/>
                </a:lnTo>
                <a:lnTo>
                  <a:pt x="275" y="137"/>
                </a:lnTo>
                <a:lnTo>
                  <a:pt x="261" y="96"/>
                </a:lnTo>
                <a:lnTo>
                  <a:pt x="220" y="82"/>
                </a:lnTo>
                <a:lnTo>
                  <a:pt x="192" y="82"/>
                </a:lnTo>
                <a:lnTo>
                  <a:pt x="151" y="82"/>
                </a:lnTo>
                <a:lnTo>
                  <a:pt x="138" y="41"/>
                </a:lnTo>
                <a:lnTo>
                  <a:pt x="179" y="27"/>
                </a:lnTo>
                <a:lnTo>
                  <a:pt x="220" y="27"/>
                </a:lnTo>
                <a:lnTo>
                  <a:pt x="261" y="27"/>
                </a:lnTo>
                <a:lnTo>
                  <a:pt x="302" y="27"/>
                </a:lnTo>
                <a:lnTo>
                  <a:pt x="330" y="27"/>
                </a:lnTo>
                <a:lnTo>
                  <a:pt x="357" y="55"/>
                </a:lnTo>
                <a:lnTo>
                  <a:pt x="384" y="96"/>
                </a:lnTo>
                <a:lnTo>
                  <a:pt x="384" y="137"/>
                </a:lnTo>
                <a:lnTo>
                  <a:pt x="384" y="165"/>
                </a:lnTo>
                <a:lnTo>
                  <a:pt x="412" y="165"/>
                </a:lnTo>
                <a:lnTo>
                  <a:pt x="453" y="192"/>
                </a:lnTo>
                <a:lnTo>
                  <a:pt x="494" y="178"/>
                </a:lnTo>
                <a:lnTo>
                  <a:pt x="535" y="137"/>
                </a:lnTo>
                <a:lnTo>
                  <a:pt x="549" y="96"/>
                </a:lnTo>
                <a:lnTo>
                  <a:pt x="535" y="55"/>
                </a:lnTo>
                <a:lnTo>
                  <a:pt x="549" y="27"/>
                </a:lnTo>
                <a:lnTo>
                  <a:pt x="590" y="0"/>
                </a:lnTo>
                <a:lnTo>
                  <a:pt x="604" y="41"/>
                </a:lnTo>
                <a:lnTo>
                  <a:pt x="618" y="69"/>
                </a:lnTo>
                <a:lnTo>
                  <a:pt x="618" y="110"/>
                </a:lnTo>
                <a:lnTo>
                  <a:pt x="672" y="151"/>
                </a:lnTo>
                <a:lnTo>
                  <a:pt x="864" y="233"/>
                </a:lnTo>
                <a:lnTo>
                  <a:pt x="1002" y="261"/>
                </a:lnTo>
                <a:lnTo>
                  <a:pt x="1029" y="233"/>
                </a:lnTo>
                <a:lnTo>
                  <a:pt x="1043" y="192"/>
                </a:lnTo>
                <a:lnTo>
                  <a:pt x="1056" y="151"/>
                </a:lnTo>
                <a:lnTo>
                  <a:pt x="1056" y="123"/>
                </a:lnTo>
                <a:lnTo>
                  <a:pt x="1084" y="96"/>
                </a:lnTo>
                <a:lnTo>
                  <a:pt x="1098" y="55"/>
                </a:lnTo>
                <a:lnTo>
                  <a:pt x="1139" y="41"/>
                </a:lnTo>
                <a:lnTo>
                  <a:pt x="1276" y="41"/>
                </a:lnTo>
                <a:lnTo>
                  <a:pt x="1365" y="48"/>
                </a:lnTo>
                <a:lnTo>
                  <a:pt x="1365" y="48"/>
                </a:lnTo>
              </a:path>
            </a:pathLst>
          </a:custGeom>
          <a:solidFill>
            <a:srgbClr val="92B1FE"/>
          </a:soli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7" name="Oval 61"/>
          <p:cNvSpPr>
            <a:spLocks noChangeArrowheads="1"/>
          </p:cNvSpPr>
          <p:nvPr/>
        </p:nvSpPr>
        <p:spPr bwMode="auto">
          <a:xfrm>
            <a:off x="6567489" y="4016377"/>
            <a:ext cx="227012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78" name="Freeform 62"/>
          <p:cNvSpPr>
            <a:spLocks/>
          </p:cNvSpPr>
          <p:nvPr/>
        </p:nvSpPr>
        <p:spPr bwMode="auto">
          <a:xfrm>
            <a:off x="3184526" y="3922715"/>
            <a:ext cx="2170113" cy="992187"/>
          </a:xfrm>
          <a:custGeom>
            <a:avLst/>
            <a:gdLst>
              <a:gd name="T0" fmla="*/ 69 w 1771"/>
              <a:gd name="T1" fmla="*/ 343 h 728"/>
              <a:gd name="T2" fmla="*/ 0 w 1771"/>
              <a:gd name="T3" fmla="*/ 426 h 728"/>
              <a:gd name="T4" fmla="*/ 69 w 1771"/>
              <a:gd name="T5" fmla="*/ 494 h 728"/>
              <a:gd name="T6" fmla="*/ 179 w 1771"/>
              <a:gd name="T7" fmla="*/ 494 h 728"/>
              <a:gd name="T8" fmla="*/ 192 w 1771"/>
              <a:gd name="T9" fmla="*/ 604 h 728"/>
              <a:gd name="T10" fmla="*/ 138 w 1771"/>
              <a:gd name="T11" fmla="*/ 700 h 728"/>
              <a:gd name="T12" fmla="*/ 261 w 1771"/>
              <a:gd name="T13" fmla="*/ 714 h 728"/>
              <a:gd name="T14" fmla="*/ 302 w 1771"/>
              <a:gd name="T15" fmla="*/ 590 h 728"/>
              <a:gd name="T16" fmla="*/ 384 w 1771"/>
              <a:gd name="T17" fmla="*/ 645 h 728"/>
              <a:gd name="T18" fmla="*/ 494 w 1771"/>
              <a:gd name="T19" fmla="*/ 714 h 728"/>
              <a:gd name="T20" fmla="*/ 563 w 1771"/>
              <a:gd name="T21" fmla="*/ 672 h 728"/>
              <a:gd name="T22" fmla="*/ 659 w 1771"/>
              <a:gd name="T23" fmla="*/ 563 h 728"/>
              <a:gd name="T24" fmla="*/ 796 w 1771"/>
              <a:gd name="T25" fmla="*/ 604 h 728"/>
              <a:gd name="T26" fmla="*/ 892 w 1771"/>
              <a:gd name="T27" fmla="*/ 686 h 728"/>
              <a:gd name="T28" fmla="*/ 1015 w 1771"/>
              <a:gd name="T29" fmla="*/ 686 h 728"/>
              <a:gd name="T30" fmla="*/ 1056 w 1771"/>
              <a:gd name="T31" fmla="*/ 549 h 728"/>
              <a:gd name="T32" fmla="*/ 1125 w 1771"/>
              <a:gd name="T33" fmla="*/ 645 h 728"/>
              <a:gd name="T34" fmla="*/ 1235 w 1771"/>
              <a:gd name="T35" fmla="*/ 672 h 728"/>
              <a:gd name="T36" fmla="*/ 1303 w 1771"/>
              <a:gd name="T37" fmla="*/ 590 h 728"/>
              <a:gd name="T38" fmla="*/ 1413 w 1771"/>
              <a:gd name="T39" fmla="*/ 549 h 728"/>
              <a:gd name="T40" fmla="*/ 1564 w 1771"/>
              <a:gd name="T41" fmla="*/ 604 h 728"/>
              <a:gd name="T42" fmla="*/ 1770 w 1771"/>
              <a:gd name="T43" fmla="*/ 590 h 728"/>
              <a:gd name="T44" fmla="*/ 1756 w 1771"/>
              <a:gd name="T45" fmla="*/ 480 h 728"/>
              <a:gd name="T46" fmla="*/ 1646 w 1771"/>
              <a:gd name="T47" fmla="*/ 426 h 728"/>
              <a:gd name="T48" fmla="*/ 1605 w 1771"/>
              <a:gd name="T49" fmla="*/ 316 h 728"/>
              <a:gd name="T50" fmla="*/ 1550 w 1771"/>
              <a:gd name="T51" fmla="*/ 151 h 728"/>
              <a:gd name="T52" fmla="*/ 1619 w 1771"/>
              <a:gd name="T53" fmla="*/ 55 h 728"/>
              <a:gd name="T54" fmla="*/ 1509 w 1771"/>
              <a:gd name="T55" fmla="*/ 110 h 728"/>
              <a:gd name="T56" fmla="*/ 1399 w 1771"/>
              <a:gd name="T57" fmla="*/ 28 h 728"/>
              <a:gd name="T58" fmla="*/ 1317 w 1771"/>
              <a:gd name="T59" fmla="*/ 28 h 728"/>
              <a:gd name="T60" fmla="*/ 1262 w 1771"/>
              <a:gd name="T61" fmla="*/ 124 h 728"/>
              <a:gd name="T62" fmla="*/ 1139 w 1771"/>
              <a:gd name="T63" fmla="*/ 138 h 728"/>
              <a:gd name="T64" fmla="*/ 1084 w 1771"/>
              <a:gd name="T65" fmla="*/ 28 h 728"/>
              <a:gd name="T66" fmla="*/ 974 w 1771"/>
              <a:gd name="T67" fmla="*/ 0 h 728"/>
              <a:gd name="T68" fmla="*/ 988 w 1771"/>
              <a:gd name="T69" fmla="*/ 110 h 728"/>
              <a:gd name="T70" fmla="*/ 878 w 1771"/>
              <a:gd name="T71" fmla="*/ 165 h 728"/>
              <a:gd name="T72" fmla="*/ 782 w 1771"/>
              <a:gd name="T73" fmla="*/ 96 h 728"/>
              <a:gd name="T74" fmla="*/ 618 w 1771"/>
              <a:gd name="T75" fmla="*/ 42 h 728"/>
              <a:gd name="T76" fmla="*/ 508 w 1771"/>
              <a:gd name="T77" fmla="*/ 42 h 728"/>
              <a:gd name="T78" fmla="*/ 576 w 1771"/>
              <a:gd name="T79" fmla="*/ 138 h 728"/>
              <a:gd name="T80" fmla="*/ 549 w 1771"/>
              <a:gd name="T81" fmla="*/ 220 h 728"/>
              <a:gd name="T82" fmla="*/ 453 w 1771"/>
              <a:gd name="T83" fmla="*/ 275 h 728"/>
              <a:gd name="T84" fmla="*/ 343 w 1771"/>
              <a:gd name="T85" fmla="*/ 275 h 728"/>
              <a:gd name="T86" fmla="*/ 247 w 1771"/>
              <a:gd name="T87" fmla="*/ 247 h 728"/>
              <a:gd name="T88" fmla="*/ 165 w 1771"/>
              <a:gd name="T89" fmla="*/ 309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771" h="728">
                <a:moveTo>
                  <a:pt x="165" y="309"/>
                </a:moveTo>
                <a:lnTo>
                  <a:pt x="110" y="343"/>
                </a:lnTo>
                <a:lnTo>
                  <a:pt x="69" y="343"/>
                </a:lnTo>
                <a:lnTo>
                  <a:pt x="42" y="371"/>
                </a:lnTo>
                <a:lnTo>
                  <a:pt x="14" y="384"/>
                </a:lnTo>
                <a:lnTo>
                  <a:pt x="0" y="426"/>
                </a:lnTo>
                <a:lnTo>
                  <a:pt x="0" y="467"/>
                </a:lnTo>
                <a:lnTo>
                  <a:pt x="28" y="494"/>
                </a:lnTo>
                <a:lnTo>
                  <a:pt x="69" y="494"/>
                </a:lnTo>
                <a:lnTo>
                  <a:pt x="110" y="494"/>
                </a:lnTo>
                <a:lnTo>
                  <a:pt x="138" y="494"/>
                </a:lnTo>
                <a:lnTo>
                  <a:pt x="179" y="494"/>
                </a:lnTo>
                <a:lnTo>
                  <a:pt x="206" y="522"/>
                </a:lnTo>
                <a:lnTo>
                  <a:pt x="206" y="563"/>
                </a:lnTo>
                <a:lnTo>
                  <a:pt x="192" y="604"/>
                </a:lnTo>
                <a:lnTo>
                  <a:pt x="165" y="645"/>
                </a:lnTo>
                <a:lnTo>
                  <a:pt x="124" y="659"/>
                </a:lnTo>
                <a:lnTo>
                  <a:pt x="138" y="700"/>
                </a:lnTo>
                <a:lnTo>
                  <a:pt x="179" y="727"/>
                </a:lnTo>
                <a:lnTo>
                  <a:pt x="220" y="727"/>
                </a:lnTo>
                <a:lnTo>
                  <a:pt x="261" y="714"/>
                </a:lnTo>
                <a:lnTo>
                  <a:pt x="261" y="686"/>
                </a:lnTo>
                <a:lnTo>
                  <a:pt x="288" y="631"/>
                </a:lnTo>
                <a:lnTo>
                  <a:pt x="302" y="590"/>
                </a:lnTo>
                <a:lnTo>
                  <a:pt x="316" y="549"/>
                </a:lnTo>
                <a:lnTo>
                  <a:pt x="357" y="604"/>
                </a:lnTo>
                <a:lnTo>
                  <a:pt x="384" y="645"/>
                </a:lnTo>
                <a:lnTo>
                  <a:pt x="412" y="659"/>
                </a:lnTo>
                <a:lnTo>
                  <a:pt x="453" y="714"/>
                </a:lnTo>
                <a:lnTo>
                  <a:pt x="494" y="714"/>
                </a:lnTo>
                <a:lnTo>
                  <a:pt x="522" y="714"/>
                </a:lnTo>
                <a:lnTo>
                  <a:pt x="535" y="686"/>
                </a:lnTo>
                <a:lnTo>
                  <a:pt x="563" y="672"/>
                </a:lnTo>
                <a:lnTo>
                  <a:pt x="563" y="631"/>
                </a:lnTo>
                <a:lnTo>
                  <a:pt x="549" y="576"/>
                </a:lnTo>
                <a:lnTo>
                  <a:pt x="659" y="563"/>
                </a:lnTo>
                <a:lnTo>
                  <a:pt x="700" y="576"/>
                </a:lnTo>
                <a:lnTo>
                  <a:pt x="741" y="576"/>
                </a:lnTo>
                <a:lnTo>
                  <a:pt x="796" y="604"/>
                </a:lnTo>
                <a:lnTo>
                  <a:pt x="837" y="604"/>
                </a:lnTo>
                <a:lnTo>
                  <a:pt x="851" y="645"/>
                </a:lnTo>
                <a:lnTo>
                  <a:pt x="892" y="686"/>
                </a:lnTo>
                <a:lnTo>
                  <a:pt x="933" y="714"/>
                </a:lnTo>
                <a:lnTo>
                  <a:pt x="988" y="714"/>
                </a:lnTo>
                <a:lnTo>
                  <a:pt x="1015" y="686"/>
                </a:lnTo>
                <a:lnTo>
                  <a:pt x="1015" y="631"/>
                </a:lnTo>
                <a:lnTo>
                  <a:pt x="1043" y="590"/>
                </a:lnTo>
                <a:lnTo>
                  <a:pt x="1056" y="549"/>
                </a:lnTo>
                <a:lnTo>
                  <a:pt x="1084" y="522"/>
                </a:lnTo>
                <a:lnTo>
                  <a:pt x="1111" y="563"/>
                </a:lnTo>
                <a:lnTo>
                  <a:pt x="1125" y="645"/>
                </a:lnTo>
                <a:lnTo>
                  <a:pt x="1166" y="672"/>
                </a:lnTo>
                <a:lnTo>
                  <a:pt x="1207" y="672"/>
                </a:lnTo>
                <a:lnTo>
                  <a:pt x="1235" y="672"/>
                </a:lnTo>
                <a:lnTo>
                  <a:pt x="1276" y="659"/>
                </a:lnTo>
                <a:lnTo>
                  <a:pt x="1290" y="631"/>
                </a:lnTo>
                <a:lnTo>
                  <a:pt x="1303" y="590"/>
                </a:lnTo>
                <a:lnTo>
                  <a:pt x="1331" y="576"/>
                </a:lnTo>
                <a:lnTo>
                  <a:pt x="1372" y="549"/>
                </a:lnTo>
                <a:lnTo>
                  <a:pt x="1413" y="549"/>
                </a:lnTo>
                <a:lnTo>
                  <a:pt x="1495" y="549"/>
                </a:lnTo>
                <a:lnTo>
                  <a:pt x="1536" y="590"/>
                </a:lnTo>
                <a:lnTo>
                  <a:pt x="1564" y="604"/>
                </a:lnTo>
                <a:lnTo>
                  <a:pt x="1605" y="590"/>
                </a:lnTo>
                <a:lnTo>
                  <a:pt x="1742" y="590"/>
                </a:lnTo>
                <a:lnTo>
                  <a:pt x="1770" y="590"/>
                </a:lnTo>
                <a:lnTo>
                  <a:pt x="1770" y="549"/>
                </a:lnTo>
                <a:lnTo>
                  <a:pt x="1756" y="508"/>
                </a:lnTo>
                <a:lnTo>
                  <a:pt x="1756" y="480"/>
                </a:lnTo>
                <a:lnTo>
                  <a:pt x="1742" y="439"/>
                </a:lnTo>
                <a:lnTo>
                  <a:pt x="1701" y="426"/>
                </a:lnTo>
                <a:lnTo>
                  <a:pt x="1646" y="426"/>
                </a:lnTo>
                <a:lnTo>
                  <a:pt x="1632" y="398"/>
                </a:lnTo>
                <a:lnTo>
                  <a:pt x="1619" y="357"/>
                </a:lnTo>
                <a:lnTo>
                  <a:pt x="1605" y="316"/>
                </a:lnTo>
                <a:lnTo>
                  <a:pt x="1523" y="234"/>
                </a:lnTo>
                <a:lnTo>
                  <a:pt x="1509" y="192"/>
                </a:lnTo>
                <a:lnTo>
                  <a:pt x="1550" y="151"/>
                </a:lnTo>
                <a:lnTo>
                  <a:pt x="1578" y="124"/>
                </a:lnTo>
                <a:lnTo>
                  <a:pt x="1605" y="96"/>
                </a:lnTo>
                <a:lnTo>
                  <a:pt x="1619" y="55"/>
                </a:lnTo>
                <a:lnTo>
                  <a:pt x="1591" y="42"/>
                </a:lnTo>
                <a:lnTo>
                  <a:pt x="1550" y="69"/>
                </a:lnTo>
                <a:lnTo>
                  <a:pt x="1509" y="110"/>
                </a:lnTo>
                <a:lnTo>
                  <a:pt x="1468" y="110"/>
                </a:lnTo>
                <a:lnTo>
                  <a:pt x="1454" y="69"/>
                </a:lnTo>
                <a:lnTo>
                  <a:pt x="1399" y="28"/>
                </a:lnTo>
                <a:lnTo>
                  <a:pt x="1372" y="0"/>
                </a:lnTo>
                <a:lnTo>
                  <a:pt x="1344" y="0"/>
                </a:lnTo>
                <a:lnTo>
                  <a:pt x="1317" y="28"/>
                </a:lnTo>
                <a:lnTo>
                  <a:pt x="1290" y="69"/>
                </a:lnTo>
                <a:lnTo>
                  <a:pt x="1290" y="110"/>
                </a:lnTo>
                <a:lnTo>
                  <a:pt x="1262" y="124"/>
                </a:lnTo>
                <a:lnTo>
                  <a:pt x="1221" y="165"/>
                </a:lnTo>
                <a:lnTo>
                  <a:pt x="1180" y="179"/>
                </a:lnTo>
                <a:lnTo>
                  <a:pt x="1139" y="138"/>
                </a:lnTo>
                <a:lnTo>
                  <a:pt x="1125" y="110"/>
                </a:lnTo>
                <a:lnTo>
                  <a:pt x="1111" y="69"/>
                </a:lnTo>
                <a:lnTo>
                  <a:pt x="1084" y="28"/>
                </a:lnTo>
                <a:lnTo>
                  <a:pt x="1056" y="0"/>
                </a:lnTo>
                <a:lnTo>
                  <a:pt x="1015" y="0"/>
                </a:lnTo>
                <a:lnTo>
                  <a:pt x="974" y="0"/>
                </a:lnTo>
                <a:lnTo>
                  <a:pt x="960" y="28"/>
                </a:lnTo>
                <a:lnTo>
                  <a:pt x="974" y="69"/>
                </a:lnTo>
                <a:lnTo>
                  <a:pt x="988" y="110"/>
                </a:lnTo>
                <a:lnTo>
                  <a:pt x="974" y="138"/>
                </a:lnTo>
                <a:lnTo>
                  <a:pt x="933" y="165"/>
                </a:lnTo>
                <a:lnTo>
                  <a:pt x="878" y="165"/>
                </a:lnTo>
                <a:lnTo>
                  <a:pt x="837" y="165"/>
                </a:lnTo>
                <a:lnTo>
                  <a:pt x="810" y="124"/>
                </a:lnTo>
                <a:lnTo>
                  <a:pt x="782" y="96"/>
                </a:lnTo>
                <a:lnTo>
                  <a:pt x="741" y="69"/>
                </a:lnTo>
                <a:lnTo>
                  <a:pt x="700" y="55"/>
                </a:lnTo>
                <a:lnTo>
                  <a:pt x="618" y="42"/>
                </a:lnTo>
                <a:lnTo>
                  <a:pt x="590" y="28"/>
                </a:lnTo>
                <a:lnTo>
                  <a:pt x="508" y="14"/>
                </a:lnTo>
                <a:lnTo>
                  <a:pt x="508" y="42"/>
                </a:lnTo>
                <a:lnTo>
                  <a:pt x="549" y="69"/>
                </a:lnTo>
                <a:lnTo>
                  <a:pt x="563" y="110"/>
                </a:lnTo>
                <a:lnTo>
                  <a:pt x="576" y="138"/>
                </a:lnTo>
                <a:lnTo>
                  <a:pt x="604" y="151"/>
                </a:lnTo>
                <a:lnTo>
                  <a:pt x="590" y="179"/>
                </a:lnTo>
                <a:lnTo>
                  <a:pt x="549" y="220"/>
                </a:lnTo>
                <a:lnTo>
                  <a:pt x="522" y="261"/>
                </a:lnTo>
                <a:lnTo>
                  <a:pt x="494" y="275"/>
                </a:lnTo>
                <a:lnTo>
                  <a:pt x="453" y="275"/>
                </a:lnTo>
                <a:lnTo>
                  <a:pt x="412" y="275"/>
                </a:lnTo>
                <a:lnTo>
                  <a:pt x="384" y="275"/>
                </a:lnTo>
                <a:lnTo>
                  <a:pt x="343" y="275"/>
                </a:lnTo>
                <a:lnTo>
                  <a:pt x="302" y="275"/>
                </a:lnTo>
                <a:lnTo>
                  <a:pt x="261" y="288"/>
                </a:lnTo>
                <a:lnTo>
                  <a:pt x="247" y="247"/>
                </a:lnTo>
                <a:lnTo>
                  <a:pt x="234" y="206"/>
                </a:lnTo>
                <a:lnTo>
                  <a:pt x="206" y="220"/>
                </a:lnTo>
                <a:lnTo>
                  <a:pt x="165" y="309"/>
                </a:lnTo>
                <a:lnTo>
                  <a:pt x="165" y="309"/>
                </a:lnTo>
              </a:path>
            </a:pathLst>
          </a:custGeom>
          <a:solidFill>
            <a:srgbClr val="92B1FE"/>
          </a:solidFill>
          <a:ln w="12699" cap="rnd" cmpd="sng">
            <a:solidFill>
              <a:srgbClr val="66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67679" name="Oval 63"/>
          <p:cNvSpPr>
            <a:spLocks noChangeArrowheads="1"/>
          </p:cNvSpPr>
          <p:nvPr/>
        </p:nvSpPr>
        <p:spPr bwMode="auto">
          <a:xfrm>
            <a:off x="3979864" y="4283077"/>
            <a:ext cx="223837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67680" name="Text Box 64"/>
          <p:cNvSpPr txBox="1">
            <a:spLocks noChangeArrowheads="1"/>
          </p:cNvSpPr>
          <p:nvPr/>
        </p:nvSpPr>
        <p:spPr bwMode="auto">
          <a:xfrm>
            <a:off x="7150101" y="2847975"/>
            <a:ext cx="8686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000000"/>
                </a:solidFill>
              </a:rPr>
              <a:t>Germs</a:t>
            </a:r>
          </a:p>
        </p:txBody>
      </p:sp>
      <p:sp>
        <p:nvSpPr>
          <p:cNvPr id="3567681" name="Text Box 65"/>
          <p:cNvSpPr txBox="1">
            <a:spLocks noChangeArrowheads="1"/>
          </p:cNvSpPr>
          <p:nvPr/>
        </p:nvSpPr>
        <p:spPr bwMode="auto">
          <a:xfrm>
            <a:off x="7197725" y="3402013"/>
            <a:ext cx="6127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>
                <a:solidFill>
                  <a:srgbClr val="000000"/>
                </a:solidFill>
              </a:rPr>
              <a:t>Skin</a:t>
            </a:r>
          </a:p>
        </p:txBody>
      </p:sp>
      <p:sp>
        <p:nvSpPr>
          <p:cNvPr id="3567682" name="Text Box 66"/>
          <p:cNvSpPr txBox="1">
            <a:spLocks noChangeArrowheads="1"/>
          </p:cNvSpPr>
          <p:nvPr/>
        </p:nvSpPr>
        <p:spPr bwMode="auto">
          <a:xfrm>
            <a:off x="6970713" y="4062414"/>
            <a:ext cx="16512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Dendritic cells</a:t>
            </a:r>
          </a:p>
        </p:txBody>
      </p:sp>
      <p:sp>
        <p:nvSpPr>
          <p:cNvPr id="3567683" name="Rectangle 67"/>
          <p:cNvSpPr>
            <a:spLocks noChangeArrowheads="1"/>
          </p:cNvSpPr>
          <p:nvPr/>
        </p:nvSpPr>
        <p:spPr bwMode="auto">
          <a:xfrm>
            <a:off x="157163" y="711202"/>
            <a:ext cx="6057900" cy="236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n-US" sz="3200" i="1" dirty="0" smtClean="0">
                <a:solidFill>
                  <a:srgbClr val="000000"/>
                </a:solidFill>
              </a:rPr>
              <a:t>Pathogen-associated molecular patterns are detected by innate immune cells </a:t>
            </a:r>
            <a:endParaRPr lang="en-US" sz="3200" i="1" dirty="0">
              <a:solidFill>
                <a:srgbClr val="000000"/>
              </a:solidFill>
            </a:endParaRPr>
          </a:p>
          <a:p>
            <a:pPr algn="ctr"/>
            <a:endParaRPr lang="en-US" sz="2000" dirty="0">
              <a:solidFill>
                <a:srgbClr val="000000"/>
              </a:solidFill>
            </a:endParaRPr>
          </a:p>
          <a:p>
            <a:pPr algn="ctr"/>
            <a:endParaRPr lang="en-US" sz="32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71" name="Rectangle 3"/>
          <p:cNvSpPr>
            <a:spLocks noChangeArrowheads="1"/>
          </p:cNvSpPr>
          <p:nvPr/>
        </p:nvSpPr>
        <p:spPr bwMode="auto">
          <a:xfrm>
            <a:off x="2738438" y="6305550"/>
            <a:ext cx="2236787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2" name="Oval 60"/>
          <p:cNvSpPr>
            <a:spLocks noChangeArrowheads="1"/>
          </p:cNvSpPr>
          <p:nvPr/>
        </p:nvSpPr>
        <p:spPr bwMode="auto">
          <a:xfrm>
            <a:off x="1862138" y="4087813"/>
            <a:ext cx="223837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3" name="Oval 62"/>
          <p:cNvSpPr>
            <a:spLocks noChangeArrowheads="1"/>
          </p:cNvSpPr>
          <p:nvPr/>
        </p:nvSpPr>
        <p:spPr bwMode="auto">
          <a:xfrm>
            <a:off x="6567488" y="4016375"/>
            <a:ext cx="227012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4" name="Oval 64"/>
          <p:cNvSpPr>
            <a:spLocks noChangeArrowheads="1"/>
          </p:cNvSpPr>
          <p:nvPr/>
        </p:nvSpPr>
        <p:spPr bwMode="auto">
          <a:xfrm>
            <a:off x="3979863" y="4283075"/>
            <a:ext cx="223837" cy="250825"/>
          </a:xfrm>
          <a:prstGeom prst="ellipse">
            <a:avLst/>
          </a:prstGeom>
          <a:solidFill>
            <a:srgbClr val="6600CC"/>
          </a:solidFill>
          <a:ln w="12699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5" name="Line 65"/>
          <p:cNvSpPr>
            <a:spLocks noChangeShapeType="1"/>
          </p:cNvSpPr>
          <p:nvPr/>
        </p:nvSpPr>
        <p:spPr bwMode="auto">
          <a:xfrm>
            <a:off x="2651125" y="4768850"/>
            <a:ext cx="411163" cy="392113"/>
          </a:xfrm>
          <a:prstGeom prst="line">
            <a:avLst/>
          </a:prstGeom>
          <a:noFill/>
          <a:ln w="76199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6" name="Line 66"/>
          <p:cNvSpPr>
            <a:spLocks noChangeShapeType="1"/>
          </p:cNvSpPr>
          <p:nvPr/>
        </p:nvSpPr>
        <p:spPr bwMode="auto">
          <a:xfrm flipH="1">
            <a:off x="3475038" y="4965700"/>
            <a:ext cx="646112" cy="325438"/>
          </a:xfrm>
          <a:prstGeom prst="line">
            <a:avLst/>
          </a:prstGeom>
          <a:noFill/>
          <a:ln w="76199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7" name="Rectangle 67"/>
          <p:cNvSpPr>
            <a:spLocks noChangeArrowheads="1"/>
          </p:cNvSpPr>
          <p:nvPr/>
        </p:nvSpPr>
        <p:spPr bwMode="auto">
          <a:xfrm>
            <a:off x="2911475" y="5281613"/>
            <a:ext cx="51276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l"/>
            <a:r>
              <a:rPr lang="en-US">
                <a:solidFill>
                  <a:schemeClr val="tx1"/>
                </a:solidFill>
              </a:rPr>
              <a:t>Cytokines, chemokines - “alarms”</a:t>
            </a:r>
          </a:p>
        </p:txBody>
      </p:sp>
      <p:sp>
        <p:nvSpPr>
          <p:cNvPr id="78" name="Oval 68"/>
          <p:cNvSpPr>
            <a:spLocks noChangeArrowheads="1"/>
          </p:cNvSpPr>
          <p:nvPr/>
        </p:nvSpPr>
        <p:spPr bwMode="auto">
          <a:xfrm>
            <a:off x="1277938" y="5091113"/>
            <a:ext cx="1338262" cy="1274762"/>
          </a:xfrm>
          <a:prstGeom prst="ellipse">
            <a:avLst/>
          </a:prstGeom>
          <a:solidFill>
            <a:srgbClr val="FF9999"/>
          </a:solidFill>
          <a:ln w="12699">
            <a:solidFill>
              <a:schemeClr val="hlink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79" name="Oval 69"/>
          <p:cNvSpPr>
            <a:spLocks noChangeArrowheads="1"/>
          </p:cNvSpPr>
          <p:nvPr/>
        </p:nvSpPr>
        <p:spPr bwMode="auto">
          <a:xfrm>
            <a:off x="1555750" y="5319713"/>
            <a:ext cx="825500" cy="784225"/>
          </a:xfrm>
          <a:prstGeom prst="ellipse">
            <a:avLst/>
          </a:prstGeom>
          <a:solidFill>
            <a:srgbClr val="CC0000"/>
          </a:solidFill>
          <a:ln w="12699">
            <a:solidFill>
              <a:srgbClr val="FF006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0" name="Line 70"/>
          <p:cNvSpPr>
            <a:spLocks noChangeShapeType="1"/>
          </p:cNvSpPr>
          <p:nvPr/>
        </p:nvSpPr>
        <p:spPr bwMode="auto">
          <a:xfrm>
            <a:off x="2033588" y="5070475"/>
            <a:ext cx="0" cy="233363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1" name="Line 71"/>
          <p:cNvSpPr>
            <a:spLocks noChangeShapeType="1"/>
          </p:cNvSpPr>
          <p:nvPr/>
        </p:nvSpPr>
        <p:spPr bwMode="auto">
          <a:xfrm flipV="1">
            <a:off x="2370138" y="5454650"/>
            <a:ext cx="246062" cy="71438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2" name="Line 72"/>
          <p:cNvSpPr>
            <a:spLocks noChangeShapeType="1"/>
          </p:cNvSpPr>
          <p:nvPr/>
        </p:nvSpPr>
        <p:spPr bwMode="auto">
          <a:xfrm>
            <a:off x="2263775" y="6061075"/>
            <a:ext cx="117475" cy="173038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3" name="Line 73"/>
          <p:cNvSpPr>
            <a:spLocks noChangeShapeType="1"/>
          </p:cNvSpPr>
          <p:nvPr/>
        </p:nvSpPr>
        <p:spPr bwMode="auto">
          <a:xfrm flipH="1" flipV="1">
            <a:off x="1358900" y="5521325"/>
            <a:ext cx="266700" cy="69850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4" name="Line 74"/>
          <p:cNvSpPr>
            <a:spLocks noChangeShapeType="1"/>
          </p:cNvSpPr>
          <p:nvPr/>
        </p:nvSpPr>
        <p:spPr bwMode="auto">
          <a:xfrm flipH="1">
            <a:off x="1665288" y="6065838"/>
            <a:ext cx="136525" cy="233362"/>
          </a:xfrm>
          <a:prstGeom prst="line">
            <a:avLst/>
          </a:prstGeom>
          <a:noFill/>
          <a:ln w="12699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sp>
        <p:nvSpPr>
          <p:cNvPr id="85" name="Text Box 78"/>
          <p:cNvSpPr txBox="1">
            <a:spLocks noChangeArrowheads="1"/>
          </p:cNvSpPr>
          <p:nvPr/>
        </p:nvSpPr>
        <p:spPr bwMode="auto">
          <a:xfrm>
            <a:off x="2492375" y="6119813"/>
            <a:ext cx="3932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000">
                <a:solidFill>
                  <a:schemeClr val="tx1"/>
                </a:solidFill>
              </a:rPr>
              <a:t>Capillary recruits immune cells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86" name="Line 79"/>
          <p:cNvSpPr>
            <a:spLocks noChangeShapeType="1"/>
          </p:cNvSpPr>
          <p:nvPr/>
        </p:nvSpPr>
        <p:spPr bwMode="auto">
          <a:xfrm rot="7630668">
            <a:off x="2519363" y="5438775"/>
            <a:ext cx="268288" cy="211137"/>
          </a:xfrm>
          <a:prstGeom prst="line">
            <a:avLst/>
          </a:prstGeom>
          <a:noFill/>
          <a:ln w="76199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914" y="279400"/>
            <a:ext cx="2224184" cy="21018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2576" y="2317234"/>
            <a:ext cx="173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Charles </a:t>
            </a:r>
            <a:r>
              <a:rPr lang="en-US" dirty="0" err="1" smtClean="0"/>
              <a:t>Janeway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4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207963" y="350838"/>
            <a:ext cx="8732837" cy="1484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accent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71438" tIns="28575" rIns="71438" bIns="28575">
            <a:spAutoFit/>
          </a:bodyPr>
          <a:lstStyle/>
          <a:p>
            <a:pPr algn="ctr" defTabSz="1023938">
              <a:lnSpc>
                <a:spcPct val="85000"/>
              </a:lnSpc>
            </a:pPr>
            <a:r>
              <a:rPr lang="en-US" sz="3600" dirty="0">
                <a:solidFill>
                  <a:srgbClr val="000000"/>
                </a:solidFill>
              </a:rPr>
              <a:t>Immune cells detect unmethylated CpG DNA as a signal indicating infection:</a:t>
            </a:r>
          </a:p>
          <a:p>
            <a:pPr algn="ctr" defTabSz="1023938">
              <a:lnSpc>
                <a:spcPct val="85000"/>
              </a:lnSpc>
            </a:pPr>
            <a:r>
              <a:rPr lang="en-US" sz="3600" dirty="0">
                <a:solidFill>
                  <a:srgbClr val="000000"/>
                </a:solidFill>
              </a:rPr>
              <a:t> “Danger Signal”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81000" y="2197100"/>
            <a:ext cx="8255000" cy="401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marL="231775" indent="-231775" algn="l">
              <a:spcBef>
                <a:spcPct val="50000"/>
              </a:spcBef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Bacterial DNA has </a:t>
            </a:r>
            <a:r>
              <a:rPr lang="en-US" sz="2000" dirty="0" smtClean="0">
                <a:solidFill>
                  <a:schemeClr val="tx1"/>
                </a:solidFill>
              </a:rPr>
              <a:t>the expected frequency of CpG (~1/16 bases): </a:t>
            </a:r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u="sng" dirty="0">
                <a:solidFill>
                  <a:srgbClr val="F31A03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TTGAGTT</a:t>
            </a:r>
            <a:r>
              <a:rPr lang="en-US" sz="2000" u="sng" dirty="0">
                <a:solidFill>
                  <a:srgbClr val="F31A03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TA</a:t>
            </a:r>
            <a:r>
              <a:rPr lang="en-US" sz="2000" u="sng" dirty="0">
                <a:solidFill>
                  <a:srgbClr val="F31A03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CATA</a:t>
            </a:r>
            <a:r>
              <a:rPr lang="en-US" sz="2000" u="sng" dirty="0">
                <a:solidFill>
                  <a:srgbClr val="F31A03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A</a:t>
            </a:r>
            <a:endParaRPr lang="en-US" sz="3200" dirty="0">
              <a:solidFill>
                <a:schemeClr val="tx1"/>
              </a:solidFill>
            </a:endParaRPr>
          </a:p>
          <a:p>
            <a:pPr marL="231775" indent="-231775" algn="l">
              <a:spcBef>
                <a:spcPct val="50000"/>
              </a:spcBef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Vertebrate DNA has few CpG </a:t>
            </a:r>
            <a:r>
              <a:rPr lang="en-US" sz="2000" dirty="0" smtClean="0">
                <a:solidFill>
                  <a:schemeClr val="tx1"/>
                </a:solidFill>
              </a:rPr>
              <a:t>(~1/100 bases) </a:t>
            </a:r>
            <a:r>
              <a:rPr lang="en-US" sz="2000" u="sng" dirty="0" smtClean="0">
                <a:solidFill>
                  <a:schemeClr val="tx1"/>
                </a:solidFill>
              </a:rPr>
              <a:t>and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they are methylated:  </a:t>
            </a:r>
            <a:r>
              <a:rPr lang="en-US" sz="2000" dirty="0" err="1">
                <a:solidFill>
                  <a:schemeClr val="tx1"/>
                </a:solidFill>
              </a:rPr>
              <a:t>AGCTTGAGTC</a:t>
            </a:r>
            <a:r>
              <a:rPr lang="en-US" sz="2000" baseline="30000" dirty="0" err="1">
                <a:solidFill>
                  <a:schemeClr val="tx1"/>
                </a:solidFill>
              </a:rPr>
              <a:t>m</a:t>
            </a:r>
            <a:r>
              <a:rPr lang="en-US" sz="2000" u="sng" dirty="0" err="1">
                <a:solidFill>
                  <a:schemeClr val="tx1"/>
                </a:solidFill>
              </a:rPr>
              <a:t>CG</a:t>
            </a:r>
            <a:r>
              <a:rPr lang="en-US" sz="2000" dirty="0" err="1">
                <a:solidFill>
                  <a:schemeClr val="tx1"/>
                </a:solidFill>
              </a:rPr>
              <a:t>GATGGGTAAGA</a:t>
            </a:r>
            <a:endParaRPr lang="en-US" sz="2000" dirty="0">
              <a:solidFill>
                <a:schemeClr val="tx1"/>
              </a:solidFill>
            </a:endParaRPr>
          </a:p>
          <a:p>
            <a:pPr marL="231775" indent="-231775" algn="l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We showed that an </a:t>
            </a:r>
            <a:r>
              <a:rPr lang="en-US" sz="2000" dirty="0">
                <a:solidFill>
                  <a:schemeClr val="tx1"/>
                </a:solidFill>
              </a:rPr>
              <a:t>innate immune defense </a:t>
            </a:r>
            <a:r>
              <a:rPr lang="en-US" sz="2000" dirty="0" smtClean="0">
                <a:solidFill>
                  <a:schemeClr val="tx1"/>
                </a:solidFill>
              </a:rPr>
              <a:t>recognizes </a:t>
            </a:r>
            <a:r>
              <a:rPr lang="en-US" sz="2000" dirty="0">
                <a:solidFill>
                  <a:schemeClr val="tx1"/>
                </a:solidFill>
              </a:rPr>
              <a:t>this molecular pattern of foreign DNA (unmethylated CpG), which indicates </a:t>
            </a:r>
            <a:r>
              <a:rPr lang="en-US" sz="2000" dirty="0" smtClean="0">
                <a:solidFill>
                  <a:schemeClr val="tx1"/>
                </a:solidFill>
              </a:rPr>
              <a:t>infection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</a:pPr>
            <a:r>
              <a:rPr lang="en-US" sz="2000" dirty="0" smtClean="0"/>
              <a:t>Vertebrate DNA does not activate</a:t>
            </a:r>
          </a:p>
          <a:p>
            <a:pPr marL="688975" lvl="1" indent="-231775">
              <a:spcBef>
                <a:spcPct val="50000"/>
              </a:spcBef>
              <a:buFontTx/>
              <a:buChar char="•"/>
            </a:pPr>
            <a:r>
              <a:rPr lang="en-US" sz="2000" dirty="0" smtClean="0">
                <a:solidFill>
                  <a:schemeClr val="tx1"/>
                </a:solidFill>
              </a:rPr>
              <a:t>Bacterial DNA does (eliminated by CpG </a:t>
            </a:r>
            <a:r>
              <a:rPr lang="en-US" sz="2000" dirty="0" err="1" smtClean="0">
                <a:solidFill>
                  <a:schemeClr val="tx1"/>
                </a:solidFill>
              </a:rPr>
              <a:t>methylase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  <a:p>
            <a:pPr marL="231775" indent="-231775" algn="l">
              <a:spcBef>
                <a:spcPct val="50000"/>
              </a:spcBef>
              <a:buFontTx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Bacterial DNA can be mimicked with synthetic oligonucleotides:</a:t>
            </a:r>
          </a:p>
          <a:p>
            <a:pPr marL="231775" indent="-231775" algn="l">
              <a:spcBef>
                <a:spcPct val="25000"/>
              </a:spcBef>
            </a:pPr>
            <a:r>
              <a:rPr lang="en-US" sz="2000" dirty="0">
                <a:solidFill>
                  <a:schemeClr val="tx1"/>
                </a:solidFill>
              </a:rPr>
              <a:t>CpG 7909: T</a:t>
            </a:r>
            <a:r>
              <a:rPr lang="en-US" sz="2000" u="sng" dirty="0">
                <a:solidFill>
                  <a:schemeClr val="tx1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u="sng" dirty="0">
                <a:solidFill>
                  <a:schemeClr val="tx1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TTTTGT</a:t>
            </a:r>
            <a:r>
              <a:rPr lang="en-US" sz="2000" u="sng" dirty="0">
                <a:solidFill>
                  <a:schemeClr val="tx1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TTTTGT</a:t>
            </a:r>
            <a:r>
              <a:rPr lang="en-US" sz="2000" u="sng" dirty="0">
                <a:solidFill>
                  <a:schemeClr val="tx1"/>
                </a:solidFill>
              </a:rPr>
              <a:t>CG</a:t>
            </a:r>
            <a:r>
              <a:rPr lang="en-US" sz="2000" dirty="0">
                <a:solidFill>
                  <a:schemeClr val="tx1"/>
                </a:solidFill>
              </a:rPr>
              <a:t>TT</a:t>
            </a:r>
          </a:p>
        </p:txBody>
      </p:sp>
    </p:spTree>
    <p:extLst>
      <p:ext uri="{BB962C8B-B14F-4D97-AF65-F5344CB8AC3E}">
        <p14:creationId xmlns:p14="http://schemas.microsoft.com/office/powerpoint/2010/main" val="1821640422"/>
      </p:ext>
    </p:extLst>
  </p:cSld>
  <p:clrMapOvr>
    <a:masterClrMapping/>
  </p:clrMapOvr>
  <p:transition xmlns:p14="http://schemas.microsoft.com/office/powerpoint/2010/main" spd="slow">
    <p:randomBa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08CE1-7974-5042-ABA3-5728CECC2D33}" type="slidenum">
              <a:rPr lang="en-US"/>
              <a:pPr/>
              <a:t>9</a:t>
            </a:fld>
            <a:endParaRPr lang="en-US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68414" y="274639"/>
            <a:ext cx="7418387" cy="1136651"/>
          </a:xfrm>
        </p:spPr>
        <p:txBody>
          <a:bodyPr>
            <a:normAutofit/>
          </a:bodyPr>
          <a:lstStyle/>
          <a:p>
            <a:r>
              <a:rPr lang="en-US" dirty="0"/>
              <a:t>Some TLRs Are on the Cell Surface, </a:t>
            </a:r>
            <a:br>
              <a:rPr lang="en-US" dirty="0"/>
            </a:br>
            <a:r>
              <a:rPr lang="en-US" dirty="0"/>
              <a:t>to Detect Extracellular Pathogens</a:t>
            </a:r>
          </a:p>
        </p:txBody>
      </p:sp>
      <p:sp>
        <p:nvSpPr>
          <p:cNvPr id="465923" name="Rectangle 3"/>
          <p:cNvSpPr>
            <a:spLocks noChangeAspect="1" noChangeArrowheads="1"/>
          </p:cNvSpPr>
          <p:nvPr/>
        </p:nvSpPr>
        <p:spPr bwMode="auto">
          <a:xfrm>
            <a:off x="5122863" y="5126040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eaLnBrk="0" hangingPunct="0"/>
            <a:r>
              <a:rPr lang="en-US" sz="1600" b="1"/>
              <a:t>CpG DNA</a:t>
            </a:r>
          </a:p>
          <a:p>
            <a:pPr algn="ctr" eaLnBrk="0" hangingPunct="0"/>
            <a:r>
              <a:rPr lang="en-US" sz="1600" b="1"/>
              <a:t>(bacterial and viral DNA)</a:t>
            </a:r>
            <a:endParaRPr lang="en-US" sz="1600"/>
          </a:p>
        </p:txBody>
      </p:sp>
      <p:sp>
        <p:nvSpPr>
          <p:cNvPr id="465925" name="Arc 5"/>
          <p:cNvSpPr>
            <a:spLocks/>
          </p:cNvSpPr>
          <p:nvPr/>
        </p:nvSpPr>
        <p:spPr bwMode="auto">
          <a:xfrm flipH="1">
            <a:off x="1812926" y="4240213"/>
            <a:ext cx="4927600" cy="1905000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5986 w 43200"/>
              <a:gd name="T1" fmla="*/ 36525 h 36525"/>
              <a:gd name="T2" fmla="*/ 37223 w 43200"/>
              <a:gd name="T3" fmla="*/ 36516 h 36525"/>
              <a:gd name="T4" fmla="*/ 21600 w 43200"/>
              <a:gd name="T5" fmla="*/ 21600 h 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926" name="Arc 6"/>
          <p:cNvSpPr>
            <a:spLocks/>
          </p:cNvSpPr>
          <p:nvPr/>
        </p:nvSpPr>
        <p:spPr bwMode="ltGray">
          <a:xfrm flipH="1">
            <a:off x="509589" y="2919413"/>
            <a:ext cx="7861300" cy="1173162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18 w 43178"/>
              <a:gd name="T1" fmla="*/ 22479 h 22479"/>
              <a:gd name="T2" fmla="*/ 43178 w 43178"/>
              <a:gd name="T3" fmla="*/ 20624 h 22479"/>
              <a:gd name="T4" fmla="*/ 21600 w 43178"/>
              <a:gd name="T5" fmla="*/ 21600 h 22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5927" name="Group 7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465928" name="AutoShape 8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29" name="Rectangle 9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7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5930" name="Group 10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465931" name="AutoShape 11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32" name="Rectangle 12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b="1">
                  <a:solidFill>
                    <a:srgbClr val="FFFFFF"/>
                  </a:solidFill>
                </a:rPr>
                <a:t>5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5933" name="Group 13"/>
          <p:cNvGrpSpPr>
            <a:grpSpLocks/>
          </p:cNvGrpSpPr>
          <p:nvPr/>
        </p:nvGrpSpPr>
        <p:grpSpPr bwMode="auto">
          <a:xfrm>
            <a:off x="2225675" y="3948115"/>
            <a:ext cx="238125" cy="1150937"/>
            <a:chOff x="2504" y="2504"/>
            <a:chExt cx="152" cy="800"/>
          </a:xfrm>
        </p:grpSpPr>
        <p:sp>
          <p:nvSpPr>
            <p:cNvPr id="465934" name="AutoShape 14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35" name="Rectangle 15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3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5936" name="Group 16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465937" name="AutoShape 17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38" name="Rectangle 18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8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5939" name="Group 19"/>
          <p:cNvGrpSpPr>
            <a:grpSpLocks/>
          </p:cNvGrpSpPr>
          <p:nvPr/>
        </p:nvGrpSpPr>
        <p:grpSpPr bwMode="auto">
          <a:xfrm>
            <a:off x="5715001" y="3867150"/>
            <a:ext cx="238125" cy="1150938"/>
            <a:chOff x="3840" y="2592"/>
            <a:chExt cx="152" cy="800"/>
          </a:xfrm>
        </p:grpSpPr>
        <p:sp>
          <p:nvSpPr>
            <p:cNvPr id="465940" name="AutoShape 20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41" name="Rectangle 21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9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grpSp>
        <p:nvGrpSpPr>
          <p:cNvPr id="465942" name="Group 22"/>
          <p:cNvGrpSpPr>
            <a:grpSpLocks/>
          </p:cNvGrpSpPr>
          <p:nvPr/>
        </p:nvGrpSpPr>
        <p:grpSpPr bwMode="auto">
          <a:xfrm>
            <a:off x="3232067" y="2455865"/>
            <a:ext cx="536657" cy="1150937"/>
            <a:chOff x="1696" y="1392"/>
            <a:chExt cx="344" cy="800"/>
          </a:xfrm>
        </p:grpSpPr>
        <p:grpSp>
          <p:nvGrpSpPr>
            <p:cNvPr id="465943" name="Group 23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465944" name="AutoShape 24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5" name="Rectangle 25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6</a:t>
                </a:r>
                <a:endParaRPr lang="en-US" sz="24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5946" name="Group 26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465947" name="Rectangle 27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  <a:endParaRPr lang="en-US" sz="24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5948" name="AutoShape 28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5949" name="Rectangle 29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465950" name="Group 30"/>
          <p:cNvGrpSpPr>
            <a:grpSpLocks/>
          </p:cNvGrpSpPr>
          <p:nvPr/>
        </p:nvGrpSpPr>
        <p:grpSpPr bwMode="auto">
          <a:xfrm>
            <a:off x="5570538" y="2455865"/>
            <a:ext cx="525462" cy="1150937"/>
            <a:chOff x="3608" y="1432"/>
            <a:chExt cx="336" cy="800"/>
          </a:xfrm>
        </p:grpSpPr>
        <p:sp>
          <p:nvSpPr>
            <p:cNvPr id="465951" name="AutoShape 31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52" name="AutoShape 32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53" name="Rectangle 33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4</a:t>
              </a: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465954" name="Rectangle 34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4</a:t>
              </a:r>
              <a:endParaRPr lang="en-US" sz="2400">
                <a:solidFill>
                  <a:srgbClr val="FFFFFF"/>
                </a:solidFill>
              </a:endParaRPr>
            </a:p>
          </p:txBody>
        </p:sp>
      </p:grpSp>
      <p:sp>
        <p:nvSpPr>
          <p:cNvPr id="465957" name="Text Box 37"/>
          <p:cNvSpPr txBox="1">
            <a:spLocks noChangeArrowheads="1"/>
          </p:cNvSpPr>
          <p:nvPr/>
        </p:nvSpPr>
        <p:spPr bwMode="auto">
          <a:xfrm>
            <a:off x="3389314" y="5846763"/>
            <a:ext cx="171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465958" name="Text Box 38"/>
          <p:cNvSpPr txBox="1">
            <a:spLocks noChangeArrowheads="1"/>
          </p:cNvSpPr>
          <p:nvPr/>
        </p:nvSpPr>
        <p:spPr bwMode="auto">
          <a:xfrm>
            <a:off x="7221538" y="4078289"/>
            <a:ext cx="17129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1600" b="1">
                <a:solidFill>
                  <a:schemeClr val="hlink"/>
                </a:solidFill>
              </a:rPr>
              <a:t>CELL MEMBRANE</a:t>
            </a:r>
          </a:p>
        </p:txBody>
      </p:sp>
      <p:sp>
        <p:nvSpPr>
          <p:cNvPr id="465959" name="Oval 39"/>
          <p:cNvSpPr>
            <a:spLocks noChangeArrowheads="1"/>
          </p:cNvSpPr>
          <p:nvPr/>
        </p:nvSpPr>
        <p:spPr bwMode="ltGray">
          <a:xfrm>
            <a:off x="604839" y="2752725"/>
            <a:ext cx="1355725" cy="1355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960" name="Oval 40"/>
          <p:cNvSpPr>
            <a:spLocks noChangeArrowheads="1"/>
          </p:cNvSpPr>
          <p:nvPr/>
        </p:nvSpPr>
        <p:spPr bwMode="ltGray">
          <a:xfrm>
            <a:off x="2819401" y="2338390"/>
            <a:ext cx="1355725" cy="1355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961" name="Oval 41"/>
          <p:cNvSpPr>
            <a:spLocks noChangeArrowheads="1"/>
          </p:cNvSpPr>
          <p:nvPr/>
        </p:nvSpPr>
        <p:spPr bwMode="ltGray">
          <a:xfrm>
            <a:off x="5162551" y="2309815"/>
            <a:ext cx="1355725" cy="1355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962" name="Oval 42"/>
          <p:cNvSpPr>
            <a:spLocks noChangeArrowheads="1"/>
          </p:cNvSpPr>
          <p:nvPr/>
        </p:nvSpPr>
        <p:spPr bwMode="ltGray">
          <a:xfrm>
            <a:off x="6977064" y="2695577"/>
            <a:ext cx="1355725" cy="135572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5964" name="Rectangle 44"/>
          <p:cNvSpPr>
            <a:spLocks noChangeAspect="1" noChangeArrowheads="1"/>
          </p:cNvSpPr>
          <p:nvPr/>
        </p:nvSpPr>
        <p:spPr bwMode="auto">
          <a:xfrm>
            <a:off x="2007459" y="5164139"/>
            <a:ext cx="7253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de-DE" sz="1600" b="1"/>
              <a:t>dsRNA</a:t>
            </a:r>
          </a:p>
          <a:p>
            <a:pPr algn="ctr" eaLnBrk="0" hangingPunct="0"/>
            <a:r>
              <a:rPr lang="de-DE" sz="1600" b="1"/>
              <a:t>(viruses)</a:t>
            </a:r>
            <a:endParaRPr lang="en-US" sz="1600"/>
          </a:p>
        </p:txBody>
      </p:sp>
      <p:sp>
        <p:nvSpPr>
          <p:cNvPr id="465965" name="Rectangle 45"/>
          <p:cNvSpPr>
            <a:spLocks noChangeAspect="1" noChangeArrowheads="1"/>
          </p:cNvSpPr>
          <p:nvPr/>
        </p:nvSpPr>
        <p:spPr bwMode="auto">
          <a:xfrm>
            <a:off x="3980721" y="5127626"/>
            <a:ext cx="72535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de-DE" sz="1600" b="1"/>
              <a:t>ssRNA</a:t>
            </a:r>
          </a:p>
          <a:p>
            <a:pPr algn="ctr" eaLnBrk="0" hangingPunct="0"/>
            <a:r>
              <a:rPr lang="de-DE" sz="1600" b="1"/>
              <a:t>(viruses)</a:t>
            </a:r>
            <a:endParaRPr lang="en-US" sz="1600"/>
          </a:p>
        </p:txBody>
      </p:sp>
      <p:grpSp>
        <p:nvGrpSpPr>
          <p:cNvPr id="465966" name="Group 46"/>
          <p:cNvGrpSpPr>
            <a:grpSpLocks/>
          </p:cNvGrpSpPr>
          <p:nvPr/>
        </p:nvGrpSpPr>
        <p:grpSpPr bwMode="auto">
          <a:xfrm>
            <a:off x="1031877" y="2846390"/>
            <a:ext cx="538163" cy="1150937"/>
            <a:chOff x="650" y="1793"/>
            <a:chExt cx="339" cy="725"/>
          </a:xfrm>
        </p:grpSpPr>
        <p:sp>
          <p:nvSpPr>
            <p:cNvPr id="465967" name="AutoShape 47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68" name="Rectangle 48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1</a:t>
              </a:r>
              <a:endParaRPr lang="en-US" sz="2400">
                <a:solidFill>
                  <a:srgbClr val="FFFFFF"/>
                </a:solidFill>
              </a:endParaRPr>
            </a:p>
          </p:txBody>
        </p:sp>
        <p:sp>
          <p:nvSpPr>
            <p:cNvPr id="465969" name="AutoShape 49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5970" name="Rectangle 50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65980" name="Group 60"/>
          <p:cNvGrpSpPr>
            <a:grpSpLocks/>
          </p:cNvGrpSpPr>
          <p:nvPr/>
        </p:nvGrpSpPr>
        <p:grpSpPr bwMode="auto">
          <a:xfrm>
            <a:off x="266700" y="1411288"/>
            <a:ext cx="8458200" cy="1223962"/>
            <a:chOff x="168" y="889"/>
            <a:chExt cx="5328" cy="771"/>
          </a:xfrm>
        </p:grpSpPr>
        <p:sp>
          <p:nvSpPr>
            <p:cNvPr id="465976" name="Rectangle 56"/>
            <p:cNvSpPr>
              <a:spLocks noChangeAspect="1" noChangeArrowheads="1"/>
            </p:cNvSpPr>
            <p:nvPr/>
          </p:nvSpPr>
          <p:spPr bwMode="auto">
            <a:xfrm>
              <a:off x="168" y="950"/>
              <a:ext cx="1304" cy="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lnSpc>
                  <a:spcPct val="95000"/>
                </a:lnSpc>
                <a:spcBef>
                  <a:spcPct val="50000"/>
                </a:spcBef>
              </a:pPr>
              <a:r>
                <a:rPr lang="de-DE" sz="1600" b="1"/>
                <a:t>Bacterial lipopeptides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GPI-anchored proteins (parasites)</a:t>
              </a:r>
              <a:endParaRPr lang="en-US" sz="1600"/>
            </a:p>
          </p:txBody>
        </p:sp>
        <p:sp>
          <p:nvSpPr>
            <p:cNvPr id="465977" name="Rectangle 57"/>
            <p:cNvSpPr>
              <a:spLocks noChangeAspect="1" noChangeArrowheads="1"/>
            </p:cNvSpPr>
            <p:nvPr/>
          </p:nvSpPr>
          <p:spPr bwMode="auto">
            <a:xfrm>
              <a:off x="1620" y="889"/>
              <a:ext cx="1186" cy="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Lipoteichoic acid (gram + bacteria)</a:t>
              </a:r>
            </a:p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zymosan (fungi)</a:t>
              </a:r>
              <a:endParaRPr lang="en-US" sz="1600" b="1"/>
            </a:p>
          </p:txBody>
        </p:sp>
        <p:sp>
          <p:nvSpPr>
            <p:cNvPr id="465978" name="Rectangle 58"/>
            <p:cNvSpPr>
              <a:spLocks noChangeArrowheads="1"/>
            </p:cNvSpPr>
            <p:nvPr/>
          </p:nvSpPr>
          <p:spPr bwMode="auto">
            <a:xfrm>
              <a:off x="2918" y="1120"/>
              <a:ext cx="1469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de-DE" sz="1600" b="1"/>
                <a:t>LPS</a:t>
              </a:r>
              <a:br>
                <a:rPr lang="de-DE" sz="1600" b="1"/>
              </a:br>
              <a:r>
                <a:rPr lang="de-DE" sz="1600" b="1"/>
                <a:t>(gram - bacteria)</a:t>
              </a:r>
              <a:endParaRPr lang="en-US" sz="1600" b="1"/>
            </a:p>
          </p:txBody>
        </p:sp>
        <p:sp>
          <p:nvSpPr>
            <p:cNvPr id="465979" name="Rectangle 59"/>
            <p:cNvSpPr>
              <a:spLocks noChangeAspect="1" noChangeArrowheads="1"/>
            </p:cNvSpPr>
            <p:nvPr/>
          </p:nvSpPr>
          <p:spPr bwMode="auto">
            <a:xfrm>
              <a:off x="4140" y="1352"/>
              <a:ext cx="1356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600" b="1"/>
                <a:t>Flagellin </a:t>
              </a:r>
              <a:br>
                <a:rPr lang="en-US" sz="1600" b="1"/>
              </a:br>
              <a:r>
                <a:rPr lang="en-US" sz="1600" b="1"/>
                <a:t>(motile bacteria)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1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48677</TotalTime>
  <Words>3912</Words>
  <Application>Microsoft Macintosh PowerPoint</Application>
  <PresentationFormat>On-screen Show (4:3)</PresentationFormat>
  <Paragraphs>597</Paragraphs>
  <Slides>62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Chart</vt:lpstr>
      <vt:lpstr>PowerPoint Presentation</vt:lpstr>
      <vt:lpstr>Krieg Lab (circa ~1999)</vt:lpstr>
      <vt:lpstr>Colleagues and Collaborators </vt:lpstr>
      <vt:lpstr>The Controls That Weren’t</vt:lpstr>
      <vt:lpstr>Why would the immune system bother to be activated by CpG motifs?</vt:lpstr>
      <vt:lpstr>PowerPoint Presentation</vt:lpstr>
      <vt:lpstr>PowerPoint Presentation</vt:lpstr>
      <vt:lpstr>PowerPoint Presentation</vt:lpstr>
      <vt:lpstr>Some TLRs Are on the Cell Surface,  to Detect Extracellular Pathogens</vt:lpstr>
      <vt:lpstr>Some TLRs Are Inside the Cell,  to Detect Intracellular Pathogens</vt:lpstr>
      <vt:lpstr>TLR Expression is Cell-Specific - human</vt:lpstr>
      <vt:lpstr>TLR Expression is Cell-Specific - human</vt:lpstr>
      <vt:lpstr>TLR Expression is Cell-Specific - mouse</vt:lpstr>
      <vt:lpstr>1st Decision Point    </vt:lpstr>
      <vt:lpstr>2nd Decision Point </vt:lpstr>
      <vt:lpstr>Status of non-oncology programs </vt:lpstr>
      <vt:lpstr>3rd Decision Point </vt:lpstr>
      <vt:lpstr>CPG7909 Efficacy As a Monotherapy</vt:lpstr>
      <vt:lpstr>CpG 7909 As Tumor Vaccine Adjuvant Enhances CTL Response In Melanoma Patients</vt:lpstr>
      <vt:lpstr>CPG 7909 Responses in Advanced Melanoma (Phase I/II)</vt:lpstr>
      <vt:lpstr>PowerPoint Presentation</vt:lpstr>
      <vt:lpstr>PowerPoint Presentation</vt:lpstr>
      <vt:lpstr>Can TLR9 stimulation by  CpG enhance chemotherapy? </vt:lpstr>
      <vt:lpstr>Phase 2 NSCLC: Trend to Improved Survival  </vt:lpstr>
      <vt:lpstr>4th Decision point  </vt:lpstr>
      <vt:lpstr>Both phase III trials failed (June 2007)!  </vt:lpstr>
      <vt:lpstr>5th Decision Point and up to present </vt:lpstr>
      <vt:lpstr>The Checkmate Team </vt:lpstr>
      <vt:lpstr>Checkmate Clinical Advisors </vt:lpstr>
      <vt:lpstr>Anti-PD-1/PD-L1 Clinical Efficacy is Exciting But “taking off the brakes” usually isn’t enough</vt:lpstr>
      <vt:lpstr>CD8+ TIL Predicts Response to Anti-PD-1; Correlates with PD-L1 Expression</vt:lpstr>
      <vt:lpstr>All CpG Induce PD-1 on Human CD4+, CD8+ T cells</vt:lpstr>
      <vt:lpstr>Anti-PD-1 + CpG Synergy Confirmed  In Syngeneic Bladder Cancer Model</vt:lpstr>
      <vt:lpstr>The 3 Signal Model of Tumor Immunity  Tumor Microenvironment Blocks Signals 2, 3</vt:lpstr>
      <vt:lpstr>Checkmate CpG Activates All 3 Signals:  Synergy with Anti-PD-1</vt:lpstr>
      <vt:lpstr>Checkmate CpG Activates All 3 Signals:  Synergy with Anti-PD-1</vt:lpstr>
      <vt:lpstr>The Rationale For Activating pDC in Cancer with Intratumoral CpG </vt:lpstr>
      <vt:lpstr>pDC Infiltration in Breast and Ovarian Cancer  Confers Poor Prognosis</vt:lpstr>
      <vt:lpstr>The Rationale For Activating pDC in Cancer with Intratumoral CpG </vt:lpstr>
      <vt:lpstr>CpG Induces MHC Expression In  Tumor-Associated pDC And mDC (Signal 1)</vt:lpstr>
      <vt:lpstr>CpG Induces Costimulatory CD86 Expression On Tumor-Associated pDC (Signal 2) </vt:lpstr>
      <vt:lpstr>CpG Activates Tumor-Associated pDC To Secrete IFN-Inducible Th1 Chemokine (Signal 3)</vt:lpstr>
      <vt:lpstr>PowerPoint Presentation</vt:lpstr>
      <vt:lpstr>Effects of Peritumoral CPG7909 in Resected Melanoma </vt:lpstr>
      <vt:lpstr>Peritumoral CPG7909 induces anti-tumor CTL CD8+ T cell Response Correlates with pDC Activation</vt:lpstr>
      <vt:lpstr>Efficacy of Intratumoral CPG7909 in NHL</vt:lpstr>
      <vt:lpstr>Efficacy of Intratumoral CPG7909 in NHL</vt:lpstr>
      <vt:lpstr>Efficacy of Intratumoral CPG7909 in NHL Retreatment of responding pt. boosts anti-tumor CD8+ T cells </vt:lpstr>
      <vt:lpstr>Checkmate Clinical Strategy</vt:lpstr>
      <vt:lpstr>What Are We Doing Differently From Earlier CpG Development? </vt:lpstr>
      <vt:lpstr>Key Role of IFN-a In Tumor Rejection</vt:lpstr>
      <vt:lpstr>IFN-a Induction of New Checkmate CpG-A</vt:lpstr>
      <vt:lpstr>Questions?  </vt:lpstr>
      <vt:lpstr>Back-up  </vt:lpstr>
      <vt:lpstr>Immune Stimulatory IO Competitors</vt:lpstr>
      <vt:lpstr>Immune Stimulatory IO Competitors</vt:lpstr>
      <vt:lpstr>PowerPoint Presentation</vt:lpstr>
      <vt:lpstr>CpG As Tumor Vaccine Adjuvant Induces CD8+ T cell Response In Melanoma Patients</vt:lpstr>
      <vt:lpstr>VaxImmune with tumor antigens</vt:lpstr>
      <vt:lpstr>CpG Oligo Induces Qualitative Maturation of CD8+ T cell Response In Melanoma Patients</vt:lpstr>
      <vt:lpstr>Three Distinct CpG Oligo Structures  </vt:lpstr>
      <vt:lpstr>High Neoantigen Frequency In Most Cancers Suggests vast potential for effective immunotherapy</vt:lpstr>
    </vt:vector>
  </TitlesOfParts>
  <Company>OCADU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Checkmate Pharmaceuticals</dc:title>
  <dc:creator>Linus Chui</dc:creator>
  <cp:lastModifiedBy>Art Krieg</cp:lastModifiedBy>
  <cp:revision>500</cp:revision>
  <cp:lastPrinted>2015-03-31T19:27:30Z</cp:lastPrinted>
  <dcterms:created xsi:type="dcterms:W3CDTF">2015-01-12T02:24:19Z</dcterms:created>
  <dcterms:modified xsi:type="dcterms:W3CDTF">2015-06-02T08:54:39Z</dcterms:modified>
</cp:coreProperties>
</file>